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81" r:id="rId3"/>
    <p:sldId id="257" r:id="rId4"/>
    <p:sldId id="392" r:id="rId5"/>
    <p:sldId id="393" r:id="rId6"/>
    <p:sldId id="394" r:id="rId7"/>
    <p:sldId id="398" r:id="rId8"/>
    <p:sldId id="399" r:id="rId9"/>
    <p:sldId id="400" r:id="rId10"/>
    <p:sldId id="395" r:id="rId11"/>
    <p:sldId id="401" r:id="rId12"/>
    <p:sldId id="402" r:id="rId13"/>
    <p:sldId id="403" r:id="rId14"/>
    <p:sldId id="396" r:id="rId15"/>
    <p:sldId id="407" r:id="rId16"/>
    <p:sldId id="404" r:id="rId17"/>
    <p:sldId id="405" r:id="rId18"/>
    <p:sldId id="406" r:id="rId19"/>
    <p:sldId id="397" r:id="rId20"/>
    <p:sldId id="408" r:id="rId21"/>
    <p:sldId id="413" r:id="rId22"/>
    <p:sldId id="414" r:id="rId23"/>
    <p:sldId id="409" r:id="rId24"/>
    <p:sldId id="411" r:id="rId25"/>
    <p:sldId id="410" r:id="rId26"/>
    <p:sldId id="386" r:id="rId27"/>
    <p:sldId id="412" r:id="rId28"/>
    <p:sldId id="415" r:id="rId29"/>
    <p:sldId id="390" r:id="rId30"/>
    <p:sldId id="416" r:id="rId31"/>
    <p:sldId id="389" r:id="rId32"/>
    <p:sldId id="26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87"/>
    <p:restoredTop sz="96484"/>
  </p:normalViewPr>
  <p:slideViewPr>
    <p:cSldViewPr snapToGrid="0" snapToObjects="1">
      <p:cViewPr varScale="1">
        <p:scale>
          <a:sx n="134" d="100"/>
          <a:sy n="134" d="100"/>
        </p:scale>
        <p:origin x="432"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34FB3F-13DB-504F-9137-363EC150ED77}" type="datetimeFigureOut">
              <a:rPr lang="en-US" smtClean="0"/>
              <a:t>6/6/25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92F93C-4798-C840-90C6-CEF74E01534A}" type="slidenum">
              <a:rPr lang="en-US" smtClean="0"/>
              <a:t>‹#›</a:t>
            </a:fld>
            <a:endParaRPr lang="en-US"/>
          </a:p>
        </p:txBody>
      </p:sp>
    </p:spTree>
    <p:extLst>
      <p:ext uri="{BB962C8B-B14F-4D97-AF65-F5344CB8AC3E}">
        <p14:creationId xmlns:p14="http://schemas.microsoft.com/office/powerpoint/2010/main" val="35250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92F93C-4798-C840-90C6-CEF74E01534A}" type="slidenum">
              <a:rPr lang="en-US" smtClean="0"/>
              <a:t>3</a:t>
            </a:fld>
            <a:endParaRPr lang="en-US"/>
          </a:p>
        </p:txBody>
      </p:sp>
    </p:spTree>
    <p:extLst>
      <p:ext uri="{BB962C8B-B14F-4D97-AF65-F5344CB8AC3E}">
        <p14:creationId xmlns:p14="http://schemas.microsoft.com/office/powerpoint/2010/main" val="119118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1. We perform a vehicular census of 200 cities in the United States using 50 million Google Street View images. In each image, we detect cars with computer vision algorithms based on DPM and count an estimated 22 million cars. We then use CNN to categorize the detected vehicles into one of 2,657 classes of cars. For each type of car, we have metadata such as the make, model, year, body type, and price of the car in 2012. Images courtesy of Google Maps/Google Earth.</a:t>
            </a:r>
          </a:p>
        </p:txBody>
      </p:sp>
      <p:sp>
        <p:nvSpPr>
          <p:cNvPr id="4" name="Slide Number Placeholder 3"/>
          <p:cNvSpPr>
            <a:spLocks noGrp="1"/>
          </p:cNvSpPr>
          <p:nvPr>
            <p:ph type="sldNum" sz="quarter" idx="5"/>
          </p:nvPr>
        </p:nvSpPr>
        <p:spPr/>
        <p:txBody>
          <a:bodyPr/>
          <a:lstStyle/>
          <a:p>
            <a:fld id="{1E92F93C-4798-C840-90C6-CEF74E01534A}" type="slidenum">
              <a:rPr lang="en-US" smtClean="0"/>
              <a:t>7</a:t>
            </a:fld>
            <a:endParaRPr lang="en-US"/>
          </a:p>
        </p:txBody>
      </p:sp>
    </p:spTree>
    <p:extLst>
      <p:ext uri="{BB962C8B-B14F-4D97-AF65-F5344CB8AC3E}">
        <p14:creationId xmlns:p14="http://schemas.microsoft.com/office/powerpoint/2010/main" val="1945390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0B006-D71A-603B-70E3-FAB0DC0AF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CA850-4EB4-8DC2-4471-AC9DCDBA4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98165-62C8-0216-E173-87A1DE8AC9C9}"/>
              </a:ext>
            </a:extLst>
          </p:cNvPr>
          <p:cNvSpPr>
            <a:spLocks noGrp="1"/>
          </p:cNvSpPr>
          <p:nvPr>
            <p:ph type="body" idx="1"/>
          </p:nvPr>
        </p:nvSpPr>
        <p:spPr/>
        <p:txBody>
          <a:bodyPr/>
          <a:lstStyle/>
          <a:p>
            <a:r>
              <a:rPr lang="en-US" dirty="0"/>
              <a:t>Fig. 2. We use all of the cities in counties starting with A, B, and C (shown in purple on the map) to train a model estimating socioeconomic data from car attributes. Using this model, we estimate demographic variables at the zip code level for all of the cities shown in green. We show actual vs. predicted maps for the percentage of Black, Asian, and White people in Seattle, WA (</a:t>
            </a:r>
            <a:r>
              <a:rPr lang="en-US" dirty="0" err="1"/>
              <a:t>i</a:t>
            </a:r>
            <a:r>
              <a:rPr lang="en-US" dirty="0"/>
              <a:t>–iii); the percentage of people with less than a high school degree in Milwaukee, WI (iv); and the percentage of people with graduate degrees in Milwaukee, WI (v). (vi) Maps the median household income in Tampa, FL. The ground truth values are mapped on Left, and our estimated results are on Right. We accurately localize zip codes with the highest and lowest concentrations of each demographic variable such as the three zip codes in Eastern Seattle with high concentrations of Caucasians, one Northern zip code in Milwaukee with highly educated inhabitants, and the least wealthy zip code in Southern Tampa.</a:t>
            </a:r>
          </a:p>
        </p:txBody>
      </p:sp>
      <p:sp>
        <p:nvSpPr>
          <p:cNvPr id="4" name="Slide Number Placeholder 3">
            <a:extLst>
              <a:ext uri="{FF2B5EF4-FFF2-40B4-BE49-F238E27FC236}">
                <a16:creationId xmlns:a16="http://schemas.microsoft.com/office/drawing/2014/main" id="{84931BC8-ADA5-26C4-06B3-B23021825C4A}"/>
              </a:ext>
            </a:extLst>
          </p:cNvPr>
          <p:cNvSpPr>
            <a:spLocks noGrp="1"/>
          </p:cNvSpPr>
          <p:nvPr>
            <p:ph type="sldNum" sz="quarter" idx="5"/>
          </p:nvPr>
        </p:nvSpPr>
        <p:spPr/>
        <p:txBody>
          <a:bodyPr/>
          <a:lstStyle/>
          <a:p>
            <a:fld id="{1E92F93C-4798-C840-90C6-CEF74E01534A}" type="slidenum">
              <a:rPr lang="en-US" smtClean="0"/>
              <a:t>8</a:t>
            </a:fld>
            <a:endParaRPr lang="en-US"/>
          </a:p>
        </p:txBody>
      </p:sp>
    </p:spTree>
    <p:extLst>
      <p:ext uri="{BB962C8B-B14F-4D97-AF65-F5344CB8AC3E}">
        <p14:creationId xmlns:p14="http://schemas.microsoft.com/office/powerpoint/2010/main" val="781173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8E757-8DE5-A2D3-A24D-11E02240C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7DF1D-9DA4-4456-9B86-A430C47A8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5D8D2-748D-2F53-01CE-D11DBE0462A0}"/>
              </a:ext>
            </a:extLst>
          </p:cNvPr>
          <p:cNvSpPr>
            <a:spLocks noGrp="1"/>
          </p:cNvSpPr>
          <p:nvPr>
            <p:ph type="body" idx="1"/>
          </p:nvPr>
        </p:nvSpPr>
        <p:spPr/>
        <p:txBody>
          <a:bodyPr/>
          <a:lstStyle/>
          <a:p>
            <a:r>
              <a:rPr lang="en-US" dirty="0"/>
              <a:t>Fig. 3. Actual and inferred voting patterns. A, </a:t>
            </a:r>
            <a:r>
              <a:rPr lang="en-US" dirty="0" err="1"/>
              <a:t>i</a:t>
            </a:r>
            <a:r>
              <a:rPr lang="en-US" dirty="0"/>
              <a:t> and ii map the actual and predicted percentage of people who voted for Barack Obama in the 2008 presidential election (r = 0.74). iii maps the ratio of detected pickup trucks to sedans in the 165 cities in our test set. As can be seen from the map, the ratio is very low in Democratic cities such as those in the East Coast and high in Republican cities such as those in Texas and Wyoming. (B) Shows actual vs. predicted voter afﬁliations for various cities in our test set at the precinct level using our full model. Democratic precincts are shown in blue, and Republican precincts are shown in red. Our model correctly classiﬁes Casper, WY as a Republican city and Los Angeles, CA as a Democratic city. We accurately predict that Milwaukee, WI is a Democratic city except for a few Republican precincts in the southern, western, and northeastern borders of the city.</a:t>
            </a:r>
          </a:p>
        </p:txBody>
      </p:sp>
      <p:sp>
        <p:nvSpPr>
          <p:cNvPr id="4" name="Slide Number Placeholder 3">
            <a:extLst>
              <a:ext uri="{FF2B5EF4-FFF2-40B4-BE49-F238E27FC236}">
                <a16:creationId xmlns:a16="http://schemas.microsoft.com/office/drawing/2014/main" id="{489B713A-5E9C-60FA-3B94-DE2BB1EDC742}"/>
              </a:ext>
            </a:extLst>
          </p:cNvPr>
          <p:cNvSpPr>
            <a:spLocks noGrp="1"/>
          </p:cNvSpPr>
          <p:nvPr>
            <p:ph type="sldNum" sz="quarter" idx="5"/>
          </p:nvPr>
        </p:nvSpPr>
        <p:spPr/>
        <p:txBody>
          <a:bodyPr/>
          <a:lstStyle/>
          <a:p>
            <a:fld id="{1E92F93C-4798-C840-90C6-CEF74E01534A}" type="slidenum">
              <a:rPr lang="en-US" smtClean="0"/>
              <a:t>9</a:t>
            </a:fld>
            <a:endParaRPr lang="en-US"/>
          </a:p>
        </p:txBody>
      </p:sp>
    </p:spTree>
    <p:extLst>
      <p:ext uri="{BB962C8B-B14F-4D97-AF65-F5344CB8AC3E}">
        <p14:creationId xmlns:p14="http://schemas.microsoft.com/office/powerpoint/2010/main" val="163264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92F93C-4798-C840-90C6-CEF74E01534A}" type="slidenum">
              <a:rPr lang="en-US" smtClean="0"/>
              <a:t>10</a:t>
            </a:fld>
            <a:endParaRPr lang="en-US"/>
          </a:p>
        </p:txBody>
      </p:sp>
    </p:spTree>
    <p:extLst>
      <p:ext uri="{BB962C8B-B14F-4D97-AF65-F5344CB8AC3E}">
        <p14:creationId xmlns:p14="http://schemas.microsoft.com/office/powerpoint/2010/main" val="2645179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2126F-7B1E-B574-2B3B-6DEE79A72B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04BC8-72B6-F5B7-1238-6F20C374FF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426D07-D328-8E4B-54FB-7A4DA084A709}"/>
              </a:ext>
            </a:extLst>
          </p:cNvPr>
          <p:cNvSpPr>
            <a:spLocks noGrp="1"/>
          </p:cNvSpPr>
          <p:nvPr>
            <p:ph type="body" idx="1"/>
          </p:nvPr>
        </p:nvSpPr>
        <p:spPr/>
        <p:txBody>
          <a:bodyPr/>
          <a:lstStyle/>
          <a:p>
            <a:r>
              <a:rPr lang="en-US" dirty="0"/>
              <a:t>Figure 1 | Smartphone data from over 68 million days of activity by 717,527 individuals reveal variability in physical activity across the world.</a:t>
            </a:r>
          </a:p>
          <a:p>
            <a:endParaRPr lang="en-US" dirty="0"/>
          </a:p>
          <a:p>
            <a:r>
              <a:rPr lang="en-US" dirty="0"/>
              <a:t>a, World map showing variation in activity (mean daily steps) between countries measured through smartphone data from 111 countries with at least 100 users. Cool </a:t>
            </a:r>
            <a:r>
              <a:rPr lang="en-US" dirty="0" err="1"/>
              <a:t>colours</a:t>
            </a:r>
            <a:r>
              <a:rPr lang="en-US" dirty="0"/>
              <a:t> correspond to high activity (for example, Japan in blue) and warm </a:t>
            </a:r>
            <a:r>
              <a:rPr lang="en-US" dirty="0" err="1"/>
              <a:t>colours</a:t>
            </a:r>
            <a:r>
              <a:rPr lang="en-US" dirty="0"/>
              <a:t> indicate low levels of activity (for example, Saudi Arabia in orange). b, Typical activity levels (distribution mode) differ between countries. Curves show distribution of steps across the population in four representative countries as a normalized probability density (high to low activity: Japan, UK, USA, Saudi Arabia). Vertical dashed lines indicate the mode of activity for Japan (blue) and Saudi Arabia (orange). c, The variance of activity around the population mode differs between countries. Curves show distribution of steps across the population relative to the population mode. In Japan, the activity of 76% of the population falls within 50% of the mode (that is, between the light grey dashed lines), whereas in Saudi Arabia this fraction is only 62%. The UK and USA lie between these two extremes for average activity level and variance. This map is based on CIA World Data Bank II data, publicly available through the R package </a:t>
            </a:r>
            <a:r>
              <a:rPr lang="en-US" dirty="0" err="1"/>
              <a:t>mapdata</a:t>
            </a:r>
            <a:r>
              <a:rPr lang="en-US" dirty="0"/>
              <a:t> (https://</a:t>
            </a:r>
            <a:r>
              <a:rPr lang="en-US" dirty="0" err="1"/>
              <a:t>www.r-project.org</a:t>
            </a:r>
            <a:r>
              <a:rPr lang="en-US" dirty="0"/>
              <a:t>/).</a:t>
            </a:r>
          </a:p>
        </p:txBody>
      </p:sp>
      <p:sp>
        <p:nvSpPr>
          <p:cNvPr id="4" name="Slide Number Placeholder 3">
            <a:extLst>
              <a:ext uri="{FF2B5EF4-FFF2-40B4-BE49-F238E27FC236}">
                <a16:creationId xmlns:a16="http://schemas.microsoft.com/office/drawing/2014/main" id="{9D56A516-BAE6-ACF5-3657-16B934E283E1}"/>
              </a:ext>
            </a:extLst>
          </p:cNvPr>
          <p:cNvSpPr>
            <a:spLocks noGrp="1"/>
          </p:cNvSpPr>
          <p:nvPr>
            <p:ph type="sldNum" sz="quarter" idx="5"/>
          </p:nvPr>
        </p:nvSpPr>
        <p:spPr/>
        <p:txBody>
          <a:bodyPr/>
          <a:lstStyle/>
          <a:p>
            <a:fld id="{1E92F93C-4798-C840-90C6-CEF74E01534A}" type="slidenum">
              <a:rPr lang="en-US" smtClean="0"/>
              <a:t>11</a:t>
            </a:fld>
            <a:endParaRPr lang="en-US"/>
          </a:p>
        </p:txBody>
      </p:sp>
    </p:spTree>
    <p:extLst>
      <p:ext uri="{BB962C8B-B14F-4D97-AF65-F5344CB8AC3E}">
        <p14:creationId xmlns:p14="http://schemas.microsoft.com/office/powerpoint/2010/main" val="321830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0EF42-E9DB-A7BB-24FF-152B23B9B6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3DD9E9-0A23-3558-A1D5-C52ECDF97C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312B18-FC02-C027-8E80-6A66CBE7EE14}"/>
              </a:ext>
            </a:extLst>
          </p:cNvPr>
          <p:cNvSpPr>
            <a:spLocks noGrp="1"/>
          </p:cNvSpPr>
          <p:nvPr>
            <p:ph type="body" idx="1"/>
          </p:nvPr>
        </p:nvSpPr>
        <p:spPr/>
        <p:txBody>
          <a:bodyPr/>
          <a:lstStyle/>
          <a:p>
            <a:r>
              <a:rPr lang="en-US" dirty="0"/>
              <a:t>Figure 2 | Activity inequality is associated with obesity and increasing gender gaps in activity. a, Activity inequality predicts obesity (LOESS fit; R 2 = 0.64). Individuals in the five countries with highest activity inequality are 196% more likely to be obese than individuals from the five countries with the lowest activity inequality. b, Activity inequality is associated with reduced activity, particularly in females. The figure shows the 25th, 50th, and 75th percentiles of daily steps within each country along with 95% confidence intervals (shaded) as a linear function of activity inequality. As activity inequality increases, median activity (50th percentile) decreases by 39% for males (blue) and by 58% for females (red). c, The obesity–activity relationship differs between males and females and between high- and low-activity individuals. The plot shows the prevalence of obesity as a function of daily number of steps across all subjects in all countries (with 95% confidence intervals). For both males (blue) and females (red), a larger number of steps recorded is associated with lower obesity, but for females, the prevalence of obesity increases more rapidly as step volume decreases (232% obesity increase for females versus 67% increase for males; comparing lowest versus highest activity).</a:t>
            </a:r>
          </a:p>
        </p:txBody>
      </p:sp>
      <p:sp>
        <p:nvSpPr>
          <p:cNvPr id="4" name="Slide Number Placeholder 3">
            <a:extLst>
              <a:ext uri="{FF2B5EF4-FFF2-40B4-BE49-F238E27FC236}">
                <a16:creationId xmlns:a16="http://schemas.microsoft.com/office/drawing/2014/main" id="{F545B53E-EE20-9F61-D5D4-258572E001A4}"/>
              </a:ext>
            </a:extLst>
          </p:cNvPr>
          <p:cNvSpPr>
            <a:spLocks noGrp="1"/>
          </p:cNvSpPr>
          <p:nvPr>
            <p:ph type="sldNum" sz="quarter" idx="5"/>
          </p:nvPr>
        </p:nvSpPr>
        <p:spPr/>
        <p:txBody>
          <a:bodyPr/>
          <a:lstStyle/>
          <a:p>
            <a:fld id="{1E92F93C-4798-C840-90C6-CEF74E01534A}" type="slidenum">
              <a:rPr lang="en-US" smtClean="0"/>
              <a:t>12</a:t>
            </a:fld>
            <a:endParaRPr lang="en-US"/>
          </a:p>
        </p:txBody>
      </p:sp>
    </p:spTree>
    <p:extLst>
      <p:ext uri="{BB962C8B-B14F-4D97-AF65-F5344CB8AC3E}">
        <p14:creationId xmlns:p14="http://schemas.microsoft.com/office/powerpoint/2010/main" val="3276987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39E66-D3B3-A0E0-D4E9-1A7D27083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AF2A0-4577-F0DE-EDEB-FA58010434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F17BDD-577B-8282-7FFC-19BC0D94226D}"/>
              </a:ext>
            </a:extLst>
          </p:cNvPr>
          <p:cNvSpPr>
            <a:spLocks noGrp="1"/>
          </p:cNvSpPr>
          <p:nvPr>
            <p:ph type="body" idx="1"/>
          </p:nvPr>
        </p:nvSpPr>
        <p:spPr/>
        <p:txBody>
          <a:bodyPr/>
          <a:lstStyle/>
          <a:p>
            <a:r>
              <a:rPr lang="en-US" dirty="0"/>
              <a:t>Figure 3 | Aspects of the built environment, such as walkability, may mitigate gender differences in activity and overall activity inequality. a, Higher walkability scores are associated with lower activity inequality, based on data from 69 cities in the USA (LOESS fit; R 2 = 0.61).</a:t>
            </a:r>
          </a:p>
          <a:p>
            <a:endParaRPr lang="en-US" dirty="0"/>
          </a:p>
          <a:p>
            <a:r>
              <a:rPr lang="en-US" dirty="0"/>
              <a:t>b, c, Walkability is linked to increased activity levels. Curves show average steps recorded throughout the day in cities in the USA with the top ten walkability scores (green) and bottom ten walkability scores (blue) in our dataset. b, On weekdays, walkable cities exhibit a spike in activity during morning commute (9:00), evening commute (18:00), and lunch times (12:00), while activity is relatively constant and lower overall in less walkable cities. c, On weekend days, people in more walkable cities take more steps throughout the middle of the day, so walkability is associated with higher activity levels even at times when most people are not working or commuting. d, Higher walkability is associated with more daily steps across age, gender and BMI groups. Bars show the steps gained per day for each point increase in walkability score for 24 cities in the USA, including 95% confidence intervals (assuming linear model; Methods). Positive values across all bars reveal that, with increasing walkability, significantly more steps are taken by every subgroup (Student’s t-tests, all P &lt; 10−6 ). The effect is significantly larger for females overall (left; Student’s t-test P &lt; 10−4 ), with the greatest increases for women under 50 years (middle) and individuals with a BMI less than 30 (right).</a:t>
            </a:r>
          </a:p>
        </p:txBody>
      </p:sp>
      <p:sp>
        <p:nvSpPr>
          <p:cNvPr id="4" name="Slide Number Placeholder 3">
            <a:extLst>
              <a:ext uri="{FF2B5EF4-FFF2-40B4-BE49-F238E27FC236}">
                <a16:creationId xmlns:a16="http://schemas.microsoft.com/office/drawing/2014/main" id="{61075717-A271-AE7E-A7DC-A185B7163477}"/>
              </a:ext>
            </a:extLst>
          </p:cNvPr>
          <p:cNvSpPr>
            <a:spLocks noGrp="1"/>
          </p:cNvSpPr>
          <p:nvPr>
            <p:ph type="sldNum" sz="quarter" idx="5"/>
          </p:nvPr>
        </p:nvSpPr>
        <p:spPr/>
        <p:txBody>
          <a:bodyPr/>
          <a:lstStyle/>
          <a:p>
            <a:fld id="{1E92F93C-4798-C840-90C6-CEF74E01534A}" type="slidenum">
              <a:rPr lang="en-US" smtClean="0"/>
              <a:t>13</a:t>
            </a:fld>
            <a:endParaRPr lang="en-US"/>
          </a:p>
        </p:txBody>
      </p:sp>
    </p:spTree>
    <p:extLst>
      <p:ext uri="{BB962C8B-B14F-4D97-AF65-F5344CB8AC3E}">
        <p14:creationId xmlns:p14="http://schemas.microsoft.com/office/powerpoint/2010/main" val="1723024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Sock Puppet: Not necessarily a bot; Often a </a:t>
            </a:r>
            <a:r>
              <a:rPr lang="en-US" b="1" dirty="0"/>
              <a:t>research-grade digital actor</a:t>
            </a:r>
            <a:r>
              <a:rPr lang="en-US" dirty="0"/>
              <a:t> used in a controlled experiment; Think of it as a </a:t>
            </a:r>
            <a:r>
              <a:rPr lang="en-US" b="1" dirty="0"/>
              <a:t>research confederate</a:t>
            </a:r>
            <a:r>
              <a:rPr lang="en-US" dirty="0"/>
              <a:t>, but online and sometimes at scale.</a:t>
            </a:r>
          </a:p>
          <a:p>
            <a:endParaRPr lang="en-US" dirty="0"/>
          </a:p>
        </p:txBody>
      </p:sp>
      <p:sp>
        <p:nvSpPr>
          <p:cNvPr id="4" name="Slide Number Placeholder 3"/>
          <p:cNvSpPr>
            <a:spLocks noGrp="1"/>
          </p:cNvSpPr>
          <p:nvPr>
            <p:ph type="sldNum" sz="quarter" idx="5"/>
          </p:nvPr>
        </p:nvSpPr>
        <p:spPr/>
        <p:txBody>
          <a:bodyPr/>
          <a:lstStyle/>
          <a:p>
            <a:fld id="{1E92F93C-4798-C840-90C6-CEF74E01534A}" type="slidenum">
              <a:rPr lang="en-US" smtClean="0"/>
              <a:t>27</a:t>
            </a:fld>
            <a:endParaRPr lang="en-US"/>
          </a:p>
        </p:txBody>
      </p:sp>
    </p:spTree>
    <p:extLst>
      <p:ext uri="{BB962C8B-B14F-4D97-AF65-F5344CB8AC3E}">
        <p14:creationId xmlns:p14="http://schemas.microsoft.com/office/powerpoint/2010/main" val="3665348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D48A-8472-AE92-C53E-018A17F6C080}"/>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F20F234-3698-709C-0D5F-011C43C943C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8B4C0B-3C9E-6D3B-F289-02684E72140D}"/>
              </a:ext>
            </a:extLst>
          </p:cNvPr>
          <p:cNvSpPr>
            <a:spLocks noGrp="1"/>
          </p:cNvSpPr>
          <p:nvPr>
            <p:ph type="dt" sz="half" idx="10"/>
          </p:nvPr>
        </p:nvSpPr>
        <p:spPr/>
        <p:txBody>
          <a:bodyPr/>
          <a:lstStyle/>
          <a:p>
            <a:fld id="{5BCAD085-E8A6-8845-BD4E-CB4CCA059FC4}" type="datetimeFigureOut">
              <a:rPr lang="en-US" smtClean="0"/>
              <a:t>6/6/25</a:t>
            </a:fld>
            <a:endParaRPr lang="en-US"/>
          </a:p>
        </p:txBody>
      </p:sp>
      <p:sp>
        <p:nvSpPr>
          <p:cNvPr id="5" name="Footer Placeholder 4">
            <a:extLst>
              <a:ext uri="{FF2B5EF4-FFF2-40B4-BE49-F238E27FC236}">
                <a16:creationId xmlns:a16="http://schemas.microsoft.com/office/drawing/2014/main" id="{E28FBAAC-3AB4-3024-E7E9-5A1C09EBB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BBF74-C690-8E4D-36EA-0A82A1C8353A}"/>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04643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7B29B-C78B-0629-A987-A55238EC2C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4AF972-A5E6-DC43-4655-F6E9E5638F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CB7EE-6C50-64B6-72AB-0D0C0AE8CD05}"/>
              </a:ext>
            </a:extLst>
          </p:cNvPr>
          <p:cNvSpPr>
            <a:spLocks noGrp="1"/>
          </p:cNvSpPr>
          <p:nvPr>
            <p:ph type="dt" sz="half" idx="10"/>
          </p:nvPr>
        </p:nvSpPr>
        <p:spPr/>
        <p:txBody>
          <a:bodyPr/>
          <a:lstStyle/>
          <a:p>
            <a:fld id="{5BCAD085-E8A6-8845-BD4E-CB4CCA059FC4}" type="datetimeFigureOut">
              <a:rPr lang="en-US" smtClean="0"/>
              <a:t>6/6/25</a:t>
            </a:fld>
            <a:endParaRPr lang="en-US"/>
          </a:p>
        </p:txBody>
      </p:sp>
      <p:sp>
        <p:nvSpPr>
          <p:cNvPr id="5" name="Footer Placeholder 4">
            <a:extLst>
              <a:ext uri="{FF2B5EF4-FFF2-40B4-BE49-F238E27FC236}">
                <a16:creationId xmlns:a16="http://schemas.microsoft.com/office/drawing/2014/main" id="{B16EE57C-942A-F788-DD47-04E92172F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8926B-8344-4489-E1B7-D240A6597F7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54065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49D498-60BD-14E5-3078-52466339518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13FDA0-A993-0414-EF6A-A7F35898254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4F987B-EB60-9BB6-B3F1-D2C729D0BE6E}"/>
              </a:ext>
            </a:extLst>
          </p:cNvPr>
          <p:cNvSpPr>
            <a:spLocks noGrp="1"/>
          </p:cNvSpPr>
          <p:nvPr>
            <p:ph type="dt" sz="half" idx="10"/>
          </p:nvPr>
        </p:nvSpPr>
        <p:spPr/>
        <p:txBody>
          <a:bodyPr/>
          <a:lstStyle/>
          <a:p>
            <a:fld id="{5BCAD085-E8A6-8845-BD4E-CB4CCA059FC4}" type="datetimeFigureOut">
              <a:rPr lang="en-US" smtClean="0"/>
              <a:t>6/6/25</a:t>
            </a:fld>
            <a:endParaRPr lang="en-US"/>
          </a:p>
        </p:txBody>
      </p:sp>
      <p:sp>
        <p:nvSpPr>
          <p:cNvPr id="5" name="Footer Placeholder 4">
            <a:extLst>
              <a:ext uri="{FF2B5EF4-FFF2-40B4-BE49-F238E27FC236}">
                <a16:creationId xmlns:a16="http://schemas.microsoft.com/office/drawing/2014/main" id="{0C4693B2-B5FE-79A1-14E6-190F43D97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11F024-BB21-C396-6D28-70D2AFAA90AB}"/>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50979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7F89-EE62-8DCA-5861-0EE0120AFE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D321-6CD9-745B-A7C5-C63B31E413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AEC30-2F2F-F475-279F-3EDA81835B34}"/>
              </a:ext>
            </a:extLst>
          </p:cNvPr>
          <p:cNvSpPr>
            <a:spLocks noGrp="1"/>
          </p:cNvSpPr>
          <p:nvPr>
            <p:ph type="dt" sz="half" idx="10"/>
          </p:nvPr>
        </p:nvSpPr>
        <p:spPr/>
        <p:txBody>
          <a:bodyPr/>
          <a:lstStyle/>
          <a:p>
            <a:fld id="{5BCAD085-E8A6-8845-BD4E-CB4CCA059FC4}" type="datetimeFigureOut">
              <a:rPr lang="en-US" smtClean="0"/>
              <a:t>6/6/25</a:t>
            </a:fld>
            <a:endParaRPr lang="en-US"/>
          </a:p>
        </p:txBody>
      </p:sp>
      <p:sp>
        <p:nvSpPr>
          <p:cNvPr id="5" name="Footer Placeholder 4">
            <a:extLst>
              <a:ext uri="{FF2B5EF4-FFF2-40B4-BE49-F238E27FC236}">
                <a16:creationId xmlns:a16="http://schemas.microsoft.com/office/drawing/2014/main" id="{2BA1CF77-CCC6-36AB-8577-D66ED4656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2A54A-901F-A159-B48E-0965C6779BE9}"/>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29710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913DB-22D2-AD3C-F850-0C672AFD3338}"/>
              </a:ext>
            </a:extLst>
          </p:cNvPr>
          <p:cNvSpPr>
            <a:spLocks noGrp="1"/>
          </p:cNvSpPr>
          <p:nvPr>
            <p:ph type="title"/>
          </p:nvPr>
        </p:nvSpPr>
        <p:spPr>
          <a:xfrm>
            <a:off x="623887" y="1709738"/>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6E8C474-805F-BDA5-DFC8-A4928D0B7331}"/>
              </a:ext>
            </a:extLst>
          </p:cNvPr>
          <p:cNvSpPr>
            <a:spLocks noGrp="1"/>
          </p:cNvSpPr>
          <p:nvPr>
            <p:ph type="body" idx="1"/>
          </p:nvPr>
        </p:nvSpPr>
        <p:spPr>
          <a:xfrm>
            <a:off x="623887"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64B83D-A7C8-08CC-5393-FF8876956E09}"/>
              </a:ext>
            </a:extLst>
          </p:cNvPr>
          <p:cNvSpPr>
            <a:spLocks noGrp="1"/>
          </p:cNvSpPr>
          <p:nvPr>
            <p:ph type="dt" sz="half" idx="10"/>
          </p:nvPr>
        </p:nvSpPr>
        <p:spPr/>
        <p:txBody>
          <a:bodyPr/>
          <a:lstStyle/>
          <a:p>
            <a:fld id="{5BCAD085-E8A6-8845-BD4E-CB4CCA059FC4}" type="datetimeFigureOut">
              <a:rPr lang="en-US" smtClean="0"/>
              <a:t>6/6/25</a:t>
            </a:fld>
            <a:endParaRPr lang="en-US"/>
          </a:p>
        </p:txBody>
      </p:sp>
      <p:sp>
        <p:nvSpPr>
          <p:cNvPr id="5" name="Footer Placeholder 4">
            <a:extLst>
              <a:ext uri="{FF2B5EF4-FFF2-40B4-BE49-F238E27FC236}">
                <a16:creationId xmlns:a16="http://schemas.microsoft.com/office/drawing/2014/main" id="{D61635C3-6962-8A9F-F273-03E18E7EE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843870-E5D5-A4A3-BD31-DEA97516045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35297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BBB5-16B5-349C-96ED-2BE423DBD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7A9F0B-945D-787F-CF11-8DA1F10DB43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917FAE-9B7C-2114-8A50-FC5D9884A3B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379DBA-BD9D-2ECB-0856-C1A490C0DF93}"/>
              </a:ext>
            </a:extLst>
          </p:cNvPr>
          <p:cNvSpPr>
            <a:spLocks noGrp="1"/>
          </p:cNvSpPr>
          <p:nvPr>
            <p:ph type="dt" sz="half" idx="10"/>
          </p:nvPr>
        </p:nvSpPr>
        <p:spPr/>
        <p:txBody>
          <a:bodyPr/>
          <a:lstStyle/>
          <a:p>
            <a:fld id="{5BCAD085-E8A6-8845-BD4E-CB4CCA059FC4}" type="datetimeFigureOut">
              <a:rPr lang="en-US" smtClean="0"/>
              <a:t>6/6/25</a:t>
            </a:fld>
            <a:endParaRPr lang="en-US"/>
          </a:p>
        </p:txBody>
      </p:sp>
      <p:sp>
        <p:nvSpPr>
          <p:cNvPr id="6" name="Footer Placeholder 5">
            <a:extLst>
              <a:ext uri="{FF2B5EF4-FFF2-40B4-BE49-F238E27FC236}">
                <a16:creationId xmlns:a16="http://schemas.microsoft.com/office/drawing/2014/main" id="{6AFD7F32-B048-14D8-CB41-238C410B83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CE16DE-FD9E-99EC-F9D1-463CE3B6220E}"/>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6106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9D625-6F54-DC54-3E4D-15D7CC66281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E06C49-F707-6B00-6026-886D37FD5A4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E685A37-54C3-98F6-ECA8-05D51B0D90B3}"/>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347830-6B2E-B437-0C2C-3768EE1E09A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D97844-74BD-C432-3E1E-F49422D27E7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C00E69-564C-2FB6-30AC-54AC41178254}"/>
              </a:ext>
            </a:extLst>
          </p:cNvPr>
          <p:cNvSpPr>
            <a:spLocks noGrp="1"/>
          </p:cNvSpPr>
          <p:nvPr>
            <p:ph type="dt" sz="half" idx="10"/>
          </p:nvPr>
        </p:nvSpPr>
        <p:spPr/>
        <p:txBody>
          <a:bodyPr/>
          <a:lstStyle/>
          <a:p>
            <a:fld id="{5BCAD085-E8A6-8845-BD4E-CB4CCA059FC4}" type="datetimeFigureOut">
              <a:rPr lang="en-US" smtClean="0"/>
              <a:t>6/6/25</a:t>
            </a:fld>
            <a:endParaRPr lang="en-US"/>
          </a:p>
        </p:txBody>
      </p:sp>
      <p:sp>
        <p:nvSpPr>
          <p:cNvPr id="8" name="Footer Placeholder 7">
            <a:extLst>
              <a:ext uri="{FF2B5EF4-FFF2-40B4-BE49-F238E27FC236}">
                <a16:creationId xmlns:a16="http://schemas.microsoft.com/office/drawing/2014/main" id="{6017BF92-9F23-412B-8786-881E40C602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DC0DBE-3EEB-E8E4-F5A6-EDD7D4E9437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03055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1A1A4-FC9A-CA4C-DFF7-D0347C4021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842919-DC87-9678-289D-B18596D93278}"/>
              </a:ext>
            </a:extLst>
          </p:cNvPr>
          <p:cNvSpPr>
            <a:spLocks noGrp="1"/>
          </p:cNvSpPr>
          <p:nvPr>
            <p:ph type="dt" sz="half" idx="10"/>
          </p:nvPr>
        </p:nvSpPr>
        <p:spPr/>
        <p:txBody>
          <a:bodyPr/>
          <a:lstStyle/>
          <a:p>
            <a:fld id="{5BCAD085-E8A6-8845-BD4E-CB4CCA059FC4}" type="datetimeFigureOut">
              <a:rPr lang="en-US" smtClean="0"/>
              <a:t>6/6/25</a:t>
            </a:fld>
            <a:endParaRPr lang="en-US"/>
          </a:p>
        </p:txBody>
      </p:sp>
      <p:sp>
        <p:nvSpPr>
          <p:cNvPr id="4" name="Footer Placeholder 3">
            <a:extLst>
              <a:ext uri="{FF2B5EF4-FFF2-40B4-BE49-F238E27FC236}">
                <a16:creationId xmlns:a16="http://schemas.microsoft.com/office/drawing/2014/main" id="{816F538C-7DB6-FA27-8CFB-8865EF1081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3D0C18-C702-0914-D409-320E41B70321}"/>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21241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F2EDCF-3358-8600-9E1E-6C900C554A5A}"/>
              </a:ext>
            </a:extLst>
          </p:cNvPr>
          <p:cNvSpPr>
            <a:spLocks noGrp="1"/>
          </p:cNvSpPr>
          <p:nvPr>
            <p:ph type="dt" sz="half" idx="10"/>
          </p:nvPr>
        </p:nvSpPr>
        <p:spPr/>
        <p:txBody>
          <a:bodyPr/>
          <a:lstStyle/>
          <a:p>
            <a:fld id="{5BCAD085-E8A6-8845-BD4E-CB4CCA059FC4}" type="datetimeFigureOut">
              <a:rPr lang="en-US" smtClean="0"/>
              <a:t>6/6/25</a:t>
            </a:fld>
            <a:endParaRPr lang="en-US"/>
          </a:p>
        </p:txBody>
      </p:sp>
      <p:sp>
        <p:nvSpPr>
          <p:cNvPr id="3" name="Footer Placeholder 2">
            <a:extLst>
              <a:ext uri="{FF2B5EF4-FFF2-40B4-BE49-F238E27FC236}">
                <a16:creationId xmlns:a16="http://schemas.microsoft.com/office/drawing/2014/main" id="{6A6E00A8-C641-F181-39FC-CA4825B4D5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D58444-BB1C-A51F-D0AB-9D962BC2DE69}"/>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04678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3CCC5-23BB-B443-4B40-FCE9FE9E193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D1BDCD2E-1970-9049-6B17-47BFE1A6A28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303648-86EC-C561-6128-8E503B8078B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3AB3EA-511B-1164-FF08-A11BC618C7B3}"/>
              </a:ext>
            </a:extLst>
          </p:cNvPr>
          <p:cNvSpPr>
            <a:spLocks noGrp="1"/>
          </p:cNvSpPr>
          <p:nvPr>
            <p:ph type="dt" sz="half" idx="10"/>
          </p:nvPr>
        </p:nvSpPr>
        <p:spPr/>
        <p:txBody>
          <a:bodyPr/>
          <a:lstStyle/>
          <a:p>
            <a:fld id="{5BCAD085-E8A6-8845-BD4E-CB4CCA059FC4}" type="datetimeFigureOut">
              <a:rPr lang="en-US" smtClean="0"/>
              <a:t>6/6/25</a:t>
            </a:fld>
            <a:endParaRPr lang="en-US"/>
          </a:p>
        </p:txBody>
      </p:sp>
      <p:sp>
        <p:nvSpPr>
          <p:cNvPr id="6" name="Footer Placeholder 5">
            <a:extLst>
              <a:ext uri="{FF2B5EF4-FFF2-40B4-BE49-F238E27FC236}">
                <a16:creationId xmlns:a16="http://schemas.microsoft.com/office/drawing/2014/main" id="{750FEBC8-B08E-CB95-5EBA-B0F6ADF65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16FB6-65D2-CCD0-EA34-84D1A93D9223}"/>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13299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E44F-427D-FF82-7210-1AF2BFF3714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403D8C9-1B0B-CF7E-6DBF-AC1FFE4B15A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30D7880-8017-D37E-F857-95574F967A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EF52121-5688-EF95-8B85-3B6D2B24C4D0}"/>
              </a:ext>
            </a:extLst>
          </p:cNvPr>
          <p:cNvSpPr>
            <a:spLocks noGrp="1"/>
          </p:cNvSpPr>
          <p:nvPr>
            <p:ph type="dt" sz="half" idx="10"/>
          </p:nvPr>
        </p:nvSpPr>
        <p:spPr/>
        <p:txBody>
          <a:bodyPr/>
          <a:lstStyle/>
          <a:p>
            <a:fld id="{5BCAD085-E8A6-8845-BD4E-CB4CCA059FC4}" type="datetimeFigureOut">
              <a:rPr lang="en-US" smtClean="0"/>
              <a:t>6/6/25</a:t>
            </a:fld>
            <a:endParaRPr lang="en-US"/>
          </a:p>
        </p:txBody>
      </p:sp>
      <p:sp>
        <p:nvSpPr>
          <p:cNvPr id="6" name="Footer Placeholder 5">
            <a:extLst>
              <a:ext uri="{FF2B5EF4-FFF2-40B4-BE49-F238E27FC236}">
                <a16:creationId xmlns:a16="http://schemas.microsoft.com/office/drawing/2014/main" id="{1E334905-4FF2-9981-60D9-5C36802C0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FE73-137E-5B7F-40E4-355691EE37C8}"/>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25343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7EC41B-0EA5-8546-A6F2-08E687944C9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338FC3-8560-23F5-8F93-E356E61A6FB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B8513-AFBF-548E-051A-48970F89959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5BCAD085-E8A6-8845-BD4E-CB4CCA059FC4}" type="datetimeFigureOut">
              <a:rPr lang="en-US" smtClean="0"/>
              <a:t>6/6/25</a:t>
            </a:fld>
            <a:endParaRPr lang="en-US"/>
          </a:p>
        </p:txBody>
      </p:sp>
      <p:sp>
        <p:nvSpPr>
          <p:cNvPr id="5" name="Footer Placeholder 4">
            <a:extLst>
              <a:ext uri="{FF2B5EF4-FFF2-40B4-BE49-F238E27FC236}">
                <a16:creationId xmlns:a16="http://schemas.microsoft.com/office/drawing/2014/main" id="{73EBB2FD-3C29-D25B-E7E2-A3CFBD76C0C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E46CD4C-C995-3EBF-5AEA-68C73759BA2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974297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177/14614448231218989" TargetMode="External"/><Relationship Id="rId2" Type="http://schemas.openxmlformats.org/officeDocument/2006/relationships/hyperlink" Target="https://doi.org/10.1093/joc/jqz023" TargetMode="External"/><Relationship Id="rId1" Type="http://schemas.openxmlformats.org/officeDocument/2006/relationships/slideLayout" Target="../slideLayouts/slideLayout2.xml"/><Relationship Id="rId4" Type="http://schemas.openxmlformats.org/officeDocument/2006/relationships/hyperlink" Target="https://doi.org/10.1177/14614448221075774"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onsole.faceplusplus.com/dashboard" TargetMode="External"/><Relationship Id="rId2" Type="http://schemas.openxmlformats.org/officeDocument/2006/relationships/hyperlink" Target="https://www.faceplusplus.com/" TargetMode="External"/><Relationship Id="rId1" Type="http://schemas.openxmlformats.org/officeDocument/2006/relationships/slideLayout" Target="../slideLayouts/slideLayout2.xml"/><Relationship Id="rId4" Type="http://schemas.openxmlformats.org/officeDocument/2006/relationships/hyperlink" Target="https://openai.com/ap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Day 5 - The Web, Computational Infrastructure, and Innovative Datasets</a:t>
            </a:r>
            <a:endParaRPr dirty="0"/>
          </a:p>
        </p:txBody>
      </p:sp>
      <p:sp>
        <p:nvSpPr>
          <p:cNvPr id="3" name="Subtitle 2"/>
          <p:cNvSpPr>
            <a:spLocks noGrp="1"/>
          </p:cNvSpPr>
          <p:nvPr>
            <p:ph type="subTitle" idx="1"/>
          </p:nvPr>
        </p:nvSpPr>
        <p:spPr/>
        <p:txBody>
          <a:bodyPr/>
          <a:lstStyle/>
          <a:p>
            <a:r>
              <a:rPr lang="en-US" dirty="0"/>
              <a:t>UMN CSS Workshop 2025</a:t>
            </a:r>
          </a:p>
          <a:p>
            <a:r>
              <a:rPr lang="en-US" dirty="0"/>
              <a:t>Instructor: Alvin Zhou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A0105-D294-4179-AFA8-268982190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1BCBA1-F855-6AD1-27A2-45FECEF22F52}"/>
              </a:ext>
            </a:extLst>
          </p:cNvPr>
          <p:cNvSpPr>
            <a:spLocks noGrp="1"/>
          </p:cNvSpPr>
          <p:nvPr>
            <p:ph type="title"/>
          </p:nvPr>
        </p:nvSpPr>
        <p:spPr/>
        <p:txBody>
          <a:bodyPr/>
          <a:lstStyle/>
          <a:p>
            <a:r>
              <a:rPr lang="en-US" dirty="0"/>
              <a:t>Althoff et al. (2017): Fitness Tracking</a:t>
            </a:r>
          </a:p>
        </p:txBody>
      </p:sp>
      <p:sp>
        <p:nvSpPr>
          <p:cNvPr id="3" name="Content Placeholder 2">
            <a:extLst>
              <a:ext uri="{FF2B5EF4-FFF2-40B4-BE49-F238E27FC236}">
                <a16:creationId xmlns:a16="http://schemas.microsoft.com/office/drawing/2014/main" id="{47DDC177-81AD-6550-6B5B-EE9967666F07}"/>
              </a:ext>
            </a:extLst>
          </p:cNvPr>
          <p:cNvSpPr>
            <a:spLocks noGrp="1"/>
          </p:cNvSpPr>
          <p:nvPr>
            <p:ph idx="1"/>
          </p:nvPr>
        </p:nvSpPr>
        <p:spPr/>
        <p:txBody>
          <a:bodyPr/>
          <a:lstStyle/>
          <a:p>
            <a:r>
              <a:rPr lang="en-US" dirty="0"/>
              <a:t>Traditional social science relied on surveys, diaries, or lab studies to track health behavior.</a:t>
            </a:r>
          </a:p>
          <a:p>
            <a:r>
              <a:rPr lang="en-US" dirty="0"/>
              <a:t>Mobile apps and wearable tech (e.g., smartphones, Fitbit) enable real-time, passive, global data collection.</a:t>
            </a:r>
          </a:p>
          <a:p>
            <a:r>
              <a:rPr lang="en-US" dirty="0"/>
              <a:t>Collaboration with corporate platforms (e.g., Argus app) allows access to massive behavioral datasets.</a:t>
            </a:r>
          </a:p>
          <a:p>
            <a:r>
              <a:rPr lang="en-US" dirty="0"/>
              <a:t>68 million days of physical activity from 717,000 users across 111 countries.</a:t>
            </a:r>
          </a:p>
          <a:p>
            <a:r>
              <a:rPr lang="en-US" dirty="0"/>
              <a:t>Activity inequality as a stronger predictor of obesity.</a:t>
            </a:r>
          </a:p>
        </p:txBody>
      </p:sp>
    </p:spTree>
    <p:extLst>
      <p:ext uri="{BB962C8B-B14F-4D97-AF65-F5344CB8AC3E}">
        <p14:creationId xmlns:p14="http://schemas.microsoft.com/office/powerpoint/2010/main" val="1137493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7C44D-1910-B638-4E93-9C782D404E6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F22CBB3-0E81-DBD5-12FE-DD4EE9928BDF}"/>
              </a:ext>
            </a:extLst>
          </p:cNvPr>
          <p:cNvPicPr>
            <a:picLocks noChangeAspect="1"/>
          </p:cNvPicPr>
          <p:nvPr/>
        </p:nvPicPr>
        <p:blipFill>
          <a:blip r:embed="rId3"/>
          <a:stretch>
            <a:fillRect/>
          </a:stretch>
        </p:blipFill>
        <p:spPr>
          <a:xfrm>
            <a:off x="221579" y="0"/>
            <a:ext cx="8700841" cy="6858000"/>
          </a:xfrm>
          <a:prstGeom prst="rect">
            <a:avLst/>
          </a:prstGeom>
        </p:spPr>
      </p:pic>
    </p:spTree>
    <p:extLst>
      <p:ext uri="{BB962C8B-B14F-4D97-AF65-F5344CB8AC3E}">
        <p14:creationId xmlns:p14="http://schemas.microsoft.com/office/powerpoint/2010/main" val="2966337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BA6DC-E584-542D-311D-B6CBF6AD2C9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D1498A0-1174-3579-731B-70A178A1C5C6}"/>
              </a:ext>
            </a:extLst>
          </p:cNvPr>
          <p:cNvPicPr>
            <a:picLocks noChangeAspect="1"/>
          </p:cNvPicPr>
          <p:nvPr/>
        </p:nvPicPr>
        <p:blipFill>
          <a:blip r:embed="rId3"/>
          <a:stretch>
            <a:fillRect/>
          </a:stretch>
        </p:blipFill>
        <p:spPr>
          <a:xfrm>
            <a:off x="0" y="560659"/>
            <a:ext cx="9144000" cy="5736682"/>
          </a:xfrm>
          <a:prstGeom prst="rect">
            <a:avLst/>
          </a:prstGeom>
        </p:spPr>
      </p:pic>
    </p:spTree>
    <p:extLst>
      <p:ext uri="{BB962C8B-B14F-4D97-AF65-F5344CB8AC3E}">
        <p14:creationId xmlns:p14="http://schemas.microsoft.com/office/powerpoint/2010/main" val="242549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82BA1-0F0A-88A1-73AD-43C0E3DC78D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DD3FF0F-9F9D-6B64-8958-20287419B720}"/>
              </a:ext>
            </a:extLst>
          </p:cNvPr>
          <p:cNvPicPr>
            <a:picLocks noChangeAspect="1"/>
          </p:cNvPicPr>
          <p:nvPr/>
        </p:nvPicPr>
        <p:blipFill>
          <a:blip r:embed="rId3"/>
          <a:stretch>
            <a:fillRect/>
          </a:stretch>
        </p:blipFill>
        <p:spPr>
          <a:xfrm>
            <a:off x="0" y="330469"/>
            <a:ext cx="9144000" cy="6197061"/>
          </a:xfrm>
          <a:prstGeom prst="rect">
            <a:avLst/>
          </a:prstGeom>
        </p:spPr>
      </p:pic>
    </p:spTree>
    <p:extLst>
      <p:ext uri="{BB962C8B-B14F-4D97-AF65-F5344CB8AC3E}">
        <p14:creationId xmlns:p14="http://schemas.microsoft.com/office/powerpoint/2010/main" val="333812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BC14-AD67-554B-F5EE-7D5FDA651E28}"/>
              </a:ext>
            </a:extLst>
          </p:cNvPr>
          <p:cNvSpPr>
            <a:spLocks noGrp="1"/>
          </p:cNvSpPr>
          <p:nvPr>
            <p:ph type="title"/>
          </p:nvPr>
        </p:nvSpPr>
        <p:spPr/>
        <p:txBody>
          <a:bodyPr/>
          <a:lstStyle/>
          <a:p>
            <a:r>
              <a:rPr lang="en-US" dirty="0"/>
              <a:t>The Golden Age of APIs: Then and Now</a:t>
            </a:r>
          </a:p>
        </p:txBody>
      </p:sp>
      <p:sp>
        <p:nvSpPr>
          <p:cNvPr id="3" name="Content Placeholder 2">
            <a:extLst>
              <a:ext uri="{FF2B5EF4-FFF2-40B4-BE49-F238E27FC236}">
                <a16:creationId xmlns:a16="http://schemas.microsoft.com/office/drawing/2014/main" id="{D04B19E1-1F7F-443A-CD37-D41707E164E8}"/>
              </a:ext>
            </a:extLst>
          </p:cNvPr>
          <p:cNvSpPr>
            <a:spLocks noGrp="1"/>
          </p:cNvSpPr>
          <p:nvPr>
            <p:ph idx="1"/>
          </p:nvPr>
        </p:nvSpPr>
        <p:spPr/>
        <p:txBody>
          <a:bodyPr>
            <a:normAutofit/>
          </a:bodyPr>
          <a:lstStyle/>
          <a:p>
            <a:r>
              <a:rPr lang="en-US" dirty="0"/>
              <a:t>APIs once made massive platform data accessible to researchers</a:t>
            </a:r>
          </a:p>
          <a:p>
            <a:r>
              <a:rPr lang="en-US" dirty="0"/>
              <a:t>Then: Open endpoints, easy rate limits, little restriction</a:t>
            </a:r>
          </a:p>
          <a:p>
            <a:pPr lvl="1"/>
            <a:r>
              <a:rPr lang="en-US" dirty="0"/>
              <a:t>Twitter:</a:t>
            </a:r>
          </a:p>
          <a:p>
            <a:pPr lvl="2"/>
            <a:r>
              <a:rPr lang="en-US" dirty="0"/>
              <a:t>Era 1:</a:t>
            </a:r>
          </a:p>
          <a:p>
            <a:pPr lvl="3"/>
            <a:r>
              <a:rPr lang="en-US" dirty="0"/>
              <a:t>Firehose: Full access to all public tweets in real time; Only available to a handful of partners or through expensive commercial contracts (e.g., </a:t>
            </a:r>
            <a:r>
              <a:rPr lang="en-US" dirty="0" err="1"/>
              <a:t>Gnip</a:t>
            </a:r>
            <a:r>
              <a:rPr lang="en-US" dirty="0"/>
              <a:t>, now part of Twitter)</a:t>
            </a:r>
          </a:p>
          <a:p>
            <a:pPr lvl="3"/>
            <a:r>
              <a:rPr lang="en-US" dirty="0"/>
              <a:t>Garden Hose: A sampled feed, ~10% of public tweets. Researchers request access</a:t>
            </a:r>
          </a:p>
          <a:p>
            <a:pPr lvl="3"/>
            <a:r>
              <a:rPr lang="en-US" dirty="0"/>
              <a:t>Spritzer: An even smaller sampled stream, around 1%—what most researchers actually got via the free Streaming API</a:t>
            </a:r>
          </a:p>
          <a:p>
            <a:pPr lvl="2"/>
            <a:r>
              <a:rPr lang="en-US" dirty="0"/>
              <a:t>Era 2 (launched in 2021, until Elon takeover in 2023):</a:t>
            </a:r>
          </a:p>
          <a:p>
            <a:pPr lvl="3"/>
            <a:r>
              <a:rPr lang="en-US" dirty="0"/>
              <a:t>Academic Research API v2, free, full-archive access, 10M tweets/month cap</a:t>
            </a:r>
          </a:p>
          <a:p>
            <a:r>
              <a:rPr lang="en-US" dirty="0"/>
              <a:t>Now:</a:t>
            </a:r>
          </a:p>
          <a:p>
            <a:pPr lvl="1"/>
            <a:r>
              <a:rPr lang="en-US" dirty="0"/>
              <a:t>High barriers (e.g., paid access, deprecated tools)</a:t>
            </a:r>
          </a:p>
          <a:p>
            <a:pPr lvl="1"/>
            <a:r>
              <a:rPr lang="en-US" dirty="0"/>
              <a:t>Legal gray zones (e.g., scraping = violation of TOS)</a:t>
            </a:r>
          </a:p>
          <a:p>
            <a:pPr lvl="1"/>
            <a:r>
              <a:rPr lang="en-US" dirty="0"/>
              <a:t>Platform shutdowns (e.g., </a:t>
            </a:r>
            <a:r>
              <a:rPr lang="en-US" dirty="0" err="1"/>
              <a:t>Pushshift</a:t>
            </a:r>
            <a:r>
              <a:rPr lang="en-US" dirty="0"/>
              <a:t>, Facebook Research)</a:t>
            </a:r>
          </a:p>
        </p:txBody>
      </p:sp>
    </p:spTree>
    <p:extLst>
      <p:ext uri="{BB962C8B-B14F-4D97-AF65-F5344CB8AC3E}">
        <p14:creationId xmlns:p14="http://schemas.microsoft.com/office/powerpoint/2010/main" val="1325515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7403D-7CF0-2150-41F8-08045B2A05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35216-2B9B-AD43-5E35-DC58BD88C4ED}"/>
              </a:ext>
            </a:extLst>
          </p:cNvPr>
          <p:cNvSpPr>
            <a:spLocks noGrp="1"/>
          </p:cNvSpPr>
          <p:nvPr>
            <p:ph type="title"/>
          </p:nvPr>
        </p:nvSpPr>
        <p:spPr/>
        <p:txBody>
          <a:bodyPr/>
          <a:lstStyle/>
          <a:p>
            <a:r>
              <a:rPr lang="en-US" dirty="0"/>
              <a:t>Twitter API Now</a:t>
            </a:r>
          </a:p>
        </p:txBody>
      </p:sp>
      <p:graphicFrame>
        <p:nvGraphicFramePr>
          <p:cNvPr id="6" name="Content Placeholder 5">
            <a:extLst>
              <a:ext uri="{FF2B5EF4-FFF2-40B4-BE49-F238E27FC236}">
                <a16:creationId xmlns:a16="http://schemas.microsoft.com/office/drawing/2014/main" id="{34FE3577-DB03-7025-84B6-203941EA93BB}"/>
              </a:ext>
            </a:extLst>
          </p:cNvPr>
          <p:cNvGraphicFramePr>
            <a:graphicFrameLocks noGrp="1"/>
          </p:cNvGraphicFramePr>
          <p:nvPr>
            <p:ph idx="1"/>
            <p:extLst>
              <p:ext uri="{D42A27DB-BD31-4B8C-83A1-F6EECF244321}">
                <p14:modId xmlns:p14="http://schemas.microsoft.com/office/powerpoint/2010/main" val="3175284869"/>
              </p:ext>
            </p:extLst>
          </p:nvPr>
        </p:nvGraphicFramePr>
        <p:xfrm>
          <a:off x="628650" y="1690689"/>
          <a:ext cx="7886700" cy="4105632"/>
        </p:xfrm>
        <a:graphic>
          <a:graphicData uri="http://schemas.openxmlformats.org/drawingml/2006/table">
            <a:tbl>
              <a:tblPr>
                <a:tableStyleId>{616DA210-FB5B-4158-B5E0-FEB733F419BA}</a:tableStyleId>
              </a:tblPr>
              <a:tblGrid>
                <a:gridCol w="1412421">
                  <a:extLst>
                    <a:ext uri="{9D8B030D-6E8A-4147-A177-3AD203B41FA5}">
                      <a16:colId xmlns:a16="http://schemas.microsoft.com/office/drawing/2014/main" val="860677835"/>
                    </a:ext>
                  </a:extLst>
                </a:gridCol>
                <a:gridCol w="1975758">
                  <a:extLst>
                    <a:ext uri="{9D8B030D-6E8A-4147-A177-3AD203B41FA5}">
                      <a16:colId xmlns:a16="http://schemas.microsoft.com/office/drawing/2014/main" val="233097901"/>
                    </a:ext>
                  </a:extLst>
                </a:gridCol>
                <a:gridCol w="4498521">
                  <a:extLst>
                    <a:ext uri="{9D8B030D-6E8A-4147-A177-3AD203B41FA5}">
                      <a16:colId xmlns:a16="http://schemas.microsoft.com/office/drawing/2014/main" val="1090213328"/>
                    </a:ext>
                  </a:extLst>
                </a:gridCol>
              </a:tblGrid>
              <a:tr h="342383">
                <a:tc>
                  <a:txBody>
                    <a:bodyPr/>
                    <a:lstStyle/>
                    <a:p>
                      <a:pPr>
                        <a:buNone/>
                      </a:pPr>
                      <a:r>
                        <a:rPr lang="en-US" sz="1800" b="1"/>
                        <a:t>Tier</a:t>
                      </a:r>
                      <a:endParaRPr lang="en-US" sz="1800"/>
                    </a:p>
                  </a:txBody>
                  <a:tcPr anchor="ctr"/>
                </a:tc>
                <a:tc>
                  <a:txBody>
                    <a:bodyPr/>
                    <a:lstStyle/>
                    <a:p>
                      <a:pPr>
                        <a:buNone/>
                      </a:pPr>
                      <a:r>
                        <a:rPr lang="en-US" sz="1800" b="1"/>
                        <a:t>Monthly Cost</a:t>
                      </a:r>
                      <a:endParaRPr lang="en-US" sz="1800"/>
                    </a:p>
                  </a:txBody>
                  <a:tcPr anchor="ctr"/>
                </a:tc>
                <a:tc>
                  <a:txBody>
                    <a:bodyPr/>
                    <a:lstStyle/>
                    <a:p>
                      <a:pPr>
                        <a:buNone/>
                      </a:pPr>
                      <a:r>
                        <a:rPr lang="en-US" sz="1800" b="1"/>
                        <a:t>Access Details</a:t>
                      </a:r>
                      <a:endParaRPr lang="en-US" sz="1800"/>
                    </a:p>
                  </a:txBody>
                  <a:tcPr anchor="ctr"/>
                </a:tc>
                <a:extLst>
                  <a:ext uri="{0D108BD9-81ED-4DB2-BD59-A6C34878D82A}">
                    <a16:rowId xmlns:a16="http://schemas.microsoft.com/office/drawing/2014/main" val="3027776987"/>
                  </a:ext>
                </a:extLst>
              </a:tr>
              <a:tr h="816451">
                <a:tc>
                  <a:txBody>
                    <a:bodyPr/>
                    <a:lstStyle/>
                    <a:p>
                      <a:pPr>
                        <a:buNone/>
                      </a:pPr>
                      <a:r>
                        <a:rPr lang="en-US" sz="1800" b="1"/>
                        <a:t>Free</a:t>
                      </a:r>
                      <a:endParaRPr lang="en-US" sz="1800"/>
                    </a:p>
                  </a:txBody>
                  <a:tcPr anchor="ctr"/>
                </a:tc>
                <a:tc>
                  <a:txBody>
                    <a:bodyPr/>
                    <a:lstStyle/>
                    <a:p>
                      <a:pPr>
                        <a:buNone/>
                      </a:pPr>
                      <a:r>
                        <a:rPr lang="en-US" sz="1800" dirty="0"/>
                        <a:t>$0</a:t>
                      </a:r>
                    </a:p>
                  </a:txBody>
                  <a:tcPr anchor="ctr"/>
                </a:tc>
                <a:tc>
                  <a:txBody>
                    <a:bodyPr/>
                    <a:lstStyle/>
                    <a:p>
                      <a:pPr>
                        <a:buNone/>
                      </a:pPr>
                      <a:r>
                        <a:rPr lang="en-US" sz="1800" dirty="0"/>
                        <a:t>For write-only access</a:t>
                      </a:r>
                    </a:p>
                    <a:p>
                      <a:pPr>
                        <a:buNone/>
                      </a:pPr>
                      <a:r>
                        <a:rPr lang="en-US" sz="1800" dirty="0"/>
                        <a:t>You can post 500 posts per month</a:t>
                      </a:r>
                    </a:p>
                  </a:txBody>
                  <a:tcPr anchor="ctr"/>
                </a:tc>
                <a:extLst>
                  <a:ext uri="{0D108BD9-81ED-4DB2-BD59-A6C34878D82A}">
                    <a16:rowId xmlns:a16="http://schemas.microsoft.com/office/drawing/2014/main" val="1900373610"/>
                  </a:ext>
                </a:extLst>
              </a:tr>
              <a:tr h="816451">
                <a:tc>
                  <a:txBody>
                    <a:bodyPr/>
                    <a:lstStyle/>
                    <a:p>
                      <a:pPr>
                        <a:buNone/>
                      </a:pPr>
                      <a:r>
                        <a:rPr lang="en-US" sz="1800" b="1"/>
                        <a:t>Basic</a:t>
                      </a:r>
                      <a:endParaRPr lang="en-US" sz="1800"/>
                    </a:p>
                  </a:txBody>
                  <a:tcPr anchor="ctr"/>
                </a:tc>
                <a:tc>
                  <a:txBody>
                    <a:bodyPr/>
                    <a:lstStyle/>
                    <a:p>
                      <a:pPr>
                        <a:buNone/>
                      </a:pPr>
                      <a:r>
                        <a:rPr lang="en-US" sz="1800"/>
                        <a:t>$200</a:t>
                      </a:r>
                    </a:p>
                  </a:txBody>
                  <a:tcPr anchor="ctr"/>
                </a:tc>
                <a:tc>
                  <a:txBody>
                    <a:bodyPr/>
                    <a:lstStyle/>
                    <a:p>
                      <a:pPr>
                        <a:buNone/>
                      </a:pPr>
                      <a:r>
                        <a:rPr lang="en-US" sz="1800" dirty="0"/>
                        <a:t>Up to 10,000 tweets read per month.</a:t>
                      </a:r>
                    </a:p>
                    <a:p>
                      <a:pPr>
                        <a:buNone/>
                      </a:pPr>
                      <a:r>
                        <a:rPr lang="en-US" sz="1800" dirty="0"/>
                        <a:t>7-day search history</a:t>
                      </a:r>
                    </a:p>
                  </a:txBody>
                  <a:tcPr anchor="ctr"/>
                </a:tc>
                <a:extLst>
                  <a:ext uri="{0D108BD9-81ED-4DB2-BD59-A6C34878D82A}">
                    <a16:rowId xmlns:a16="http://schemas.microsoft.com/office/drawing/2014/main" val="1685226956"/>
                  </a:ext>
                </a:extLst>
              </a:tr>
              <a:tr h="1290519">
                <a:tc>
                  <a:txBody>
                    <a:bodyPr/>
                    <a:lstStyle/>
                    <a:p>
                      <a:pPr>
                        <a:buNone/>
                      </a:pPr>
                      <a:r>
                        <a:rPr lang="en-US" sz="1800" b="1"/>
                        <a:t>Pro</a:t>
                      </a:r>
                      <a:endParaRPr lang="en-US" sz="1800"/>
                    </a:p>
                  </a:txBody>
                  <a:tcPr anchor="ctr"/>
                </a:tc>
                <a:tc>
                  <a:txBody>
                    <a:bodyPr/>
                    <a:lstStyle/>
                    <a:p>
                      <a:pPr>
                        <a:buNone/>
                      </a:pPr>
                      <a:r>
                        <a:rPr lang="en-US" sz="1800"/>
                        <a:t>$5,000</a:t>
                      </a:r>
                    </a:p>
                  </a:txBody>
                  <a:tcPr anchor="ctr"/>
                </a:tc>
                <a:tc>
                  <a:txBody>
                    <a:bodyPr/>
                    <a:lstStyle/>
                    <a:p>
                      <a:pPr>
                        <a:buNone/>
                      </a:pPr>
                      <a:r>
                        <a:rPr lang="en-US" sz="1800" dirty="0"/>
                        <a:t>Up to 1 million tweets read per month.</a:t>
                      </a:r>
                    </a:p>
                    <a:p>
                      <a:pPr>
                        <a:buNone/>
                      </a:pPr>
                      <a:r>
                        <a:rPr lang="en-US" sz="1800" dirty="0"/>
                        <a:t>Search enabled</a:t>
                      </a:r>
                    </a:p>
                  </a:txBody>
                  <a:tcPr anchor="ctr"/>
                </a:tc>
                <a:extLst>
                  <a:ext uri="{0D108BD9-81ED-4DB2-BD59-A6C34878D82A}">
                    <a16:rowId xmlns:a16="http://schemas.microsoft.com/office/drawing/2014/main" val="1785063866"/>
                  </a:ext>
                </a:extLst>
              </a:tr>
              <a:tr h="816451">
                <a:tc>
                  <a:txBody>
                    <a:bodyPr/>
                    <a:lstStyle/>
                    <a:p>
                      <a:pPr>
                        <a:buNone/>
                      </a:pPr>
                      <a:r>
                        <a:rPr lang="en-US" sz="1800" b="1"/>
                        <a:t>Enterprise</a:t>
                      </a:r>
                      <a:endParaRPr lang="en-US" sz="1800"/>
                    </a:p>
                  </a:txBody>
                  <a:tcPr anchor="ctr"/>
                </a:tc>
                <a:tc>
                  <a:txBody>
                    <a:bodyPr/>
                    <a:lstStyle/>
                    <a:p>
                      <a:pPr>
                        <a:buNone/>
                      </a:pPr>
                      <a:r>
                        <a:rPr lang="en-US" sz="1800" dirty="0"/>
                        <a:t>$42,000+ (rumor)</a:t>
                      </a:r>
                    </a:p>
                  </a:txBody>
                  <a:tcPr anchor="ctr"/>
                </a:tc>
                <a:tc>
                  <a:txBody>
                    <a:bodyPr/>
                    <a:lstStyle/>
                    <a:p>
                      <a:pPr>
                        <a:buNone/>
                      </a:pPr>
                      <a:r>
                        <a:rPr lang="en-US" sz="1800" dirty="0"/>
                        <a:t>Full-archive search access</a:t>
                      </a:r>
                    </a:p>
                  </a:txBody>
                  <a:tcPr anchor="ctr"/>
                </a:tc>
                <a:extLst>
                  <a:ext uri="{0D108BD9-81ED-4DB2-BD59-A6C34878D82A}">
                    <a16:rowId xmlns:a16="http://schemas.microsoft.com/office/drawing/2014/main" val="2888495658"/>
                  </a:ext>
                </a:extLst>
              </a:tr>
            </a:tbl>
          </a:graphicData>
        </a:graphic>
      </p:graphicFrame>
      <p:sp>
        <p:nvSpPr>
          <p:cNvPr id="8" name="TextBox 7">
            <a:extLst>
              <a:ext uri="{FF2B5EF4-FFF2-40B4-BE49-F238E27FC236}">
                <a16:creationId xmlns:a16="http://schemas.microsoft.com/office/drawing/2014/main" id="{B6D9BB5E-B5EB-2B26-5DBB-77903CBDB678}"/>
              </a:ext>
            </a:extLst>
          </p:cNvPr>
          <p:cNvSpPr txBox="1"/>
          <p:nvPr/>
        </p:nvSpPr>
        <p:spPr>
          <a:xfrm>
            <a:off x="1906360" y="6308208"/>
            <a:ext cx="5331279" cy="369332"/>
          </a:xfrm>
          <a:prstGeom prst="rect">
            <a:avLst/>
          </a:prstGeom>
          <a:noFill/>
        </p:spPr>
        <p:txBody>
          <a:bodyPr wrap="square">
            <a:spAutoFit/>
          </a:bodyPr>
          <a:lstStyle/>
          <a:p>
            <a:r>
              <a:rPr lang="en-US" dirty="0"/>
              <a:t>https://</a:t>
            </a:r>
            <a:r>
              <a:rPr lang="en-US" dirty="0" err="1"/>
              <a:t>docs.x.com</a:t>
            </a:r>
            <a:r>
              <a:rPr lang="en-US" dirty="0"/>
              <a:t>/x-</a:t>
            </a:r>
            <a:r>
              <a:rPr lang="en-US" dirty="0" err="1"/>
              <a:t>api</a:t>
            </a:r>
            <a:r>
              <a:rPr lang="en-US" dirty="0"/>
              <a:t>/getting-started/about-x-</a:t>
            </a:r>
            <a:r>
              <a:rPr lang="en-US" dirty="0" err="1"/>
              <a:t>api</a:t>
            </a:r>
            <a:endParaRPr lang="en-US" dirty="0"/>
          </a:p>
        </p:txBody>
      </p:sp>
    </p:spTree>
    <p:extLst>
      <p:ext uri="{BB962C8B-B14F-4D97-AF65-F5344CB8AC3E}">
        <p14:creationId xmlns:p14="http://schemas.microsoft.com/office/powerpoint/2010/main" val="4283135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DF41-C4FE-70A1-B710-37CD066F6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D4EF4-42D4-E437-E1D8-967F100AC2BF}"/>
              </a:ext>
            </a:extLst>
          </p:cNvPr>
          <p:cNvSpPr>
            <a:spLocks noGrp="1"/>
          </p:cNvSpPr>
          <p:nvPr>
            <p:ph type="title"/>
          </p:nvPr>
        </p:nvSpPr>
        <p:spPr/>
        <p:txBody>
          <a:bodyPr/>
          <a:lstStyle/>
          <a:p>
            <a:r>
              <a:rPr lang="en-US" dirty="0"/>
              <a:t>The Golden Age of APIs: Then and Now</a:t>
            </a:r>
          </a:p>
        </p:txBody>
      </p:sp>
      <p:sp>
        <p:nvSpPr>
          <p:cNvPr id="3" name="Content Placeholder 2">
            <a:extLst>
              <a:ext uri="{FF2B5EF4-FFF2-40B4-BE49-F238E27FC236}">
                <a16:creationId xmlns:a16="http://schemas.microsoft.com/office/drawing/2014/main" id="{E0CE596D-CF15-7452-9BA6-553E3E69F9A8}"/>
              </a:ext>
            </a:extLst>
          </p:cNvPr>
          <p:cNvSpPr>
            <a:spLocks noGrp="1"/>
          </p:cNvSpPr>
          <p:nvPr>
            <p:ph idx="1"/>
          </p:nvPr>
        </p:nvSpPr>
        <p:spPr/>
        <p:txBody>
          <a:bodyPr>
            <a:normAutofit/>
          </a:bodyPr>
          <a:lstStyle/>
          <a:p>
            <a:r>
              <a:rPr lang="en-US" dirty="0"/>
              <a:t>APIs once made massive platform data accessible to researchers</a:t>
            </a:r>
          </a:p>
          <a:p>
            <a:r>
              <a:rPr lang="en-US" dirty="0"/>
              <a:t>Then: Open endpoints, easy rate limits, little restriction</a:t>
            </a:r>
          </a:p>
          <a:p>
            <a:pPr lvl="1"/>
            <a:r>
              <a:rPr lang="en-US" dirty="0"/>
              <a:t>Reddit:</a:t>
            </a:r>
          </a:p>
          <a:p>
            <a:pPr lvl="2"/>
            <a:r>
              <a:rPr lang="en-US" dirty="0" err="1"/>
              <a:t>Pushshift</a:t>
            </a:r>
            <a:r>
              <a:rPr lang="en-US" dirty="0"/>
              <a:t>: historical and real-time Reddit data access far beyond what Reddit’s own API </a:t>
            </a:r>
          </a:p>
          <a:p>
            <a:pPr lvl="2"/>
            <a:r>
              <a:rPr lang="en-US" dirty="0"/>
              <a:t>Full archives of comments and posts since Reddit’s founding</a:t>
            </a:r>
          </a:p>
          <a:p>
            <a:pPr lvl="2"/>
            <a:r>
              <a:rPr lang="en-US" dirty="0" err="1"/>
              <a:t>Queryable</a:t>
            </a:r>
            <a:r>
              <a:rPr lang="en-US" dirty="0"/>
              <a:t> JSON file and downloadable dumps (still exists it seems like)</a:t>
            </a:r>
          </a:p>
          <a:p>
            <a:pPr lvl="2"/>
            <a:r>
              <a:rPr lang="en-US" dirty="0"/>
              <a:t>Reddit cut off </a:t>
            </a:r>
            <a:r>
              <a:rPr lang="en-US" dirty="0" err="1"/>
              <a:t>Pushshift</a:t>
            </a:r>
            <a:r>
              <a:rPr lang="en-US" dirty="0"/>
              <a:t> access in 2023</a:t>
            </a:r>
          </a:p>
          <a:p>
            <a:pPr lvl="2"/>
            <a:r>
              <a:rPr lang="en-US" dirty="0"/>
              <a:t>The “</a:t>
            </a:r>
            <a:r>
              <a:rPr lang="en-US" dirty="0" err="1"/>
              <a:t>PullPush</a:t>
            </a:r>
            <a:r>
              <a:rPr lang="en-US" dirty="0"/>
              <a:t>” effort tries to recreate it - we will try it in the lab</a:t>
            </a:r>
          </a:p>
          <a:p>
            <a:r>
              <a:rPr lang="en-US" dirty="0"/>
              <a:t>Now:</a:t>
            </a:r>
          </a:p>
          <a:p>
            <a:pPr lvl="1"/>
            <a:r>
              <a:rPr lang="en-US" dirty="0"/>
              <a:t>High barriers (e.g., paid access, deprecated tools)</a:t>
            </a:r>
          </a:p>
          <a:p>
            <a:pPr lvl="1"/>
            <a:r>
              <a:rPr lang="en-US" dirty="0"/>
              <a:t>Legal gray zones (e.g., scraping = violation of TOS)</a:t>
            </a:r>
          </a:p>
          <a:p>
            <a:pPr lvl="1"/>
            <a:r>
              <a:rPr lang="en-US" dirty="0"/>
              <a:t>Platform shutdowns (e.g., </a:t>
            </a:r>
            <a:r>
              <a:rPr lang="en-US" dirty="0" err="1"/>
              <a:t>Pushshift</a:t>
            </a:r>
            <a:r>
              <a:rPr lang="en-US" dirty="0"/>
              <a:t>, Facebook Research)</a:t>
            </a:r>
          </a:p>
        </p:txBody>
      </p:sp>
    </p:spTree>
    <p:extLst>
      <p:ext uri="{BB962C8B-B14F-4D97-AF65-F5344CB8AC3E}">
        <p14:creationId xmlns:p14="http://schemas.microsoft.com/office/powerpoint/2010/main" val="2060121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47FD4-49FE-E98E-9008-51F138312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F44AF-3E13-2770-F2D9-1FA8FFC1963B}"/>
              </a:ext>
            </a:extLst>
          </p:cNvPr>
          <p:cNvSpPr>
            <a:spLocks noGrp="1"/>
          </p:cNvSpPr>
          <p:nvPr>
            <p:ph type="title"/>
          </p:nvPr>
        </p:nvSpPr>
        <p:spPr/>
        <p:txBody>
          <a:bodyPr/>
          <a:lstStyle/>
          <a:p>
            <a:r>
              <a:rPr lang="en-US" dirty="0"/>
              <a:t>The Golden Age of APIs: Then and Now</a:t>
            </a:r>
          </a:p>
        </p:txBody>
      </p:sp>
      <p:sp>
        <p:nvSpPr>
          <p:cNvPr id="3" name="Content Placeholder 2">
            <a:extLst>
              <a:ext uri="{FF2B5EF4-FFF2-40B4-BE49-F238E27FC236}">
                <a16:creationId xmlns:a16="http://schemas.microsoft.com/office/drawing/2014/main" id="{FAE7C9FD-65DE-BAF1-B290-93D42CC6D1B2}"/>
              </a:ext>
            </a:extLst>
          </p:cNvPr>
          <p:cNvSpPr>
            <a:spLocks noGrp="1"/>
          </p:cNvSpPr>
          <p:nvPr>
            <p:ph idx="1"/>
          </p:nvPr>
        </p:nvSpPr>
        <p:spPr/>
        <p:txBody>
          <a:bodyPr>
            <a:normAutofit/>
          </a:bodyPr>
          <a:lstStyle/>
          <a:p>
            <a:r>
              <a:rPr lang="en-US" dirty="0"/>
              <a:t>APIs once made massive platform data accessible to researchers</a:t>
            </a:r>
          </a:p>
          <a:p>
            <a:r>
              <a:rPr lang="en-US" dirty="0"/>
              <a:t>Then: Open endpoints, easy rate limits, little restriction</a:t>
            </a:r>
          </a:p>
          <a:p>
            <a:pPr lvl="1"/>
            <a:r>
              <a:rPr lang="en-US" dirty="0"/>
              <a:t>YouTube:</a:t>
            </a:r>
          </a:p>
          <a:p>
            <a:pPr lvl="2"/>
            <a:r>
              <a:rPr lang="en-US" dirty="0"/>
              <a:t>YouTube Data API v3</a:t>
            </a:r>
          </a:p>
          <a:p>
            <a:pPr lvl="2"/>
            <a:r>
              <a:rPr lang="en-US" dirty="0"/>
              <a:t>Originally open and easy to use.</a:t>
            </a:r>
          </a:p>
          <a:p>
            <a:pPr lvl="2"/>
            <a:r>
              <a:rPr lang="en-US" dirty="0"/>
              <a:t>Now requires an API key with quota limits.</a:t>
            </a:r>
          </a:p>
          <a:p>
            <a:pPr lvl="2"/>
            <a:r>
              <a:rPr lang="en-US" dirty="0"/>
              <a:t>Strict use policy and compliance with YouTube’s Terms of Service.</a:t>
            </a:r>
          </a:p>
          <a:p>
            <a:pPr lvl="2"/>
            <a:r>
              <a:rPr lang="en-US" dirty="0"/>
              <a:t>Increased risk of API key revocation for TOS violations</a:t>
            </a:r>
          </a:p>
          <a:p>
            <a:r>
              <a:rPr lang="en-US" dirty="0"/>
              <a:t>Now:</a:t>
            </a:r>
          </a:p>
          <a:p>
            <a:pPr lvl="1"/>
            <a:r>
              <a:rPr lang="en-US" dirty="0"/>
              <a:t>High barriers (e.g., paid access, deprecated tools)</a:t>
            </a:r>
          </a:p>
          <a:p>
            <a:pPr lvl="1"/>
            <a:r>
              <a:rPr lang="en-US" dirty="0"/>
              <a:t>Legal gray zones (e.g., scraping = violation of TOS)</a:t>
            </a:r>
          </a:p>
          <a:p>
            <a:pPr lvl="1"/>
            <a:r>
              <a:rPr lang="en-US" dirty="0"/>
              <a:t>Platform shutdowns (e.g., </a:t>
            </a:r>
            <a:r>
              <a:rPr lang="en-US" dirty="0" err="1"/>
              <a:t>Pushshift</a:t>
            </a:r>
            <a:r>
              <a:rPr lang="en-US" dirty="0"/>
              <a:t>, Facebook Research)</a:t>
            </a:r>
          </a:p>
        </p:txBody>
      </p:sp>
    </p:spTree>
    <p:extLst>
      <p:ext uri="{BB962C8B-B14F-4D97-AF65-F5344CB8AC3E}">
        <p14:creationId xmlns:p14="http://schemas.microsoft.com/office/powerpoint/2010/main" val="3370155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84F19-E35F-D490-31E8-77E5EE0CC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0A54B8-7279-1622-9782-B37C2EE015A5}"/>
              </a:ext>
            </a:extLst>
          </p:cNvPr>
          <p:cNvSpPr>
            <a:spLocks noGrp="1"/>
          </p:cNvSpPr>
          <p:nvPr>
            <p:ph type="title"/>
          </p:nvPr>
        </p:nvSpPr>
        <p:spPr/>
        <p:txBody>
          <a:bodyPr/>
          <a:lstStyle/>
          <a:p>
            <a:r>
              <a:rPr lang="en-US" dirty="0"/>
              <a:t>The Golden Age of APIs: Then and Now</a:t>
            </a:r>
          </a:p>
        </p:txBody>
      </p:sp>
      <p:sp>
        <p:nvSpPr>
          <p:cNvPr id="3" name="Content Placeholder 2">
            <a:extLst>
              <a:ext uri="{FF2B5EF4-FFF2-40B4-BE49-F238E27FC236}">
                <a16:creationId xmlns:a16="http://schemas.microsoft.com/office/drawing/2014/main" id="{2587EA1E-AE00-C911-41AF-DD0741C979A1}"/>
              </a:ext>
            </a:extLst>
          </p:cNvPr>
          <p:cNvSpPr>
            <a:spLocks noGrp="1"/>
          </p:cNvSpPr>
          <p:nvPr>
            <p:ph idx="1"/>
          </p:nvPr>
        </p:nvSpPr>
        <p:spPr/>
        <p:txBody>
          <a:bodyPr>
            <a:normAutofit/>
          </a:bodyPr>
          <a:lstStyle/>
          <a:p>
            <a:r>
              <a:rPr lang="en-US" dirty="0"/>
              <a:t>APIs once made massive platform data accessible to researchers</a:t>
            </a:r>
          </a:p>
          <a:p>
            <a:r>
              <a:rPr lang="en-US" dirty="0"/>
              <a:t>Then: Open endpoints, easy rate limits, little restriction</a:t>
            </a:r>
          </a:p>
          <a:p>
            <a:pPr lvl="1"/>
            <a:r>
              <a:rPr lang="en-US" dirty="0"/>
              <a:t>Facebook:</a:t>
            </a:r>
          </a:p>
          <a:p>
            <a:pPr lvl="2"/>
            <a:r>
              <a:rPr lang="en-US" dirty="0"/>
              <a:t>Graph API (launched 2010)</a:t>
            </a:r>
          </a:p>
          <a:p>
            <a:pPr lvl="2"/>
            <a:r>
              <a:rPr lang="en-US" dirty="0"/>
              <a:t>Allowed programmatic access to posts, likes, friends, group memberships, </a:t>
            </a:r>
            <a:r>
              <a:rPr lang="en-US" dirty="0" err="1"/>
              <a:t>etc</a:t>
            </a:r>
            <a:endParaRPr lang="en-US" dirty="0"/>
          </a:p>
          <a:p>
            <a:pPr lvl="2"/>
            <a:r>
              <a:rPr lang="en-US" dirty="0"/>
              <a:t>Huge for early CSS research (e.g., Facebook friendship networks)</a:t>
            </a:r>
          </a:p>
          <a:p>
            <a:pPr lvl="2"/>
            <a:r>
              <a:rPr lang="en-US" dirty="0"/>
              <a:t>Used (and abused) in scandals like Cambridge Analytica</a:t>
            </a:r>
          </a:p>
          <a:p>
            <a:pPr lvl="2"/>
            <a:r>
              <a:rPr lang="en-US" dirty="0"/>
              <a:t>After 2018, Facebook locked down its Graph API</a:t>
            </a:r>
          </a:p>
          <a:p>
            <a:pPr lvl="2"/>
            <a:r>
              <a:rPr lang="en-US" dirty="0" err="1"/>
              <a:t>CrowdTangle</a:t>
            </a:r>
            <a:r>
              <a:rPr lang="en-US" dirty="0"/>
              <a:t> (with Instagram access) became the semi-official tool, focusing only on public pages and groups (recently deprecated and now blocked for new access)</a:t>
            </a:r>
          </a:p>
          <a:p>
            <a:r>
              <a:rPr lang="en-US" dirty="0"/>
              <a:t>Now:</a:t>
            </a:r>
          </a:p>
          <a:p>
            <a:pPr lvl="1"/>
            <a:r>
              <a:rPr lang="en-US" dirty="0"/>
              <a:t>High barriers (e.g., paid access, deprecated tools)</a:t>
            </a:r>
          </a:p>
          <a:p>
            <a:pPr lvl="1"/>
            <a:r>
              <a:rPr lang="en-US" dirty="0"/>
              <a:t>Legal gray zones (e.g., scraping = violation of TOS)</a:t>
            </a:r>
          </a:p>
          <a:p>
            <a:pPr lvl="1"/>
            <a:r>
              <a:rPr lang="en-US" dirty="0"/>
              <a:t>Platform shutdowns (e.g., </a:t>
            </a:r>
            <a:r>
              <a:rPr lang="en-US" dirty="0" err="1"/>
              <a:t>Pushshift</a:t>
            </a:r>
            <a:r>
              <a:rPr lang="en-US" dirty="0"/>
              <a:t>, Facebook Research)</a:t>
            </a:r>
          </a:p>
        </p:txBody>
      </p:sp>
    </p:spTree>
    <p:extLst>
      <p:ext uri="{BB962C8B-B14F-4D97-AF65-F5344CB8AC3E}">
        <p14:creationId xmlns:p14="http://schemas.microsoft.com/office/powerpoint/2010/main" val="358963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EFB5-A70D-2E6F-06B5-53FC52A7AA8C}"/>
              </a:ext>
            </a:extLst>
          </p:cNvPr>
          <p:cNvSpPr>
            <a:spLocks noGrp="1"/>
          </p:cNvSpPr>
          <p:nvPr>
            <p:ph type="title"/>
          </p:nvPr>
        </p:nvSpPr>
        <p:spPr/>
        <p:txBody>
          <a:bodyPr/>
          <a:lstStyle/>
          <a:p>
            <a:r>
              <a:rPr lang="en-US" dirty="0"/>
              <a:t>Freelon (2018): The post-API age</a:t>
            </a:r>
          </a:p>
        </p:txBody>
      </p:sp>
      <p:sp>
        <p:nvSpPr>
          <p:cNvPr id="3" name="Content Placeholder 2">
            <a:extLst>
              <a:ext uri="{FF2B5EF4-FFF2-40B4-BE49-F238E27FC236}">
                <a16:creationId xmlns:a16="http://schemas.microsoft.com/office/drawing/2014/main" id="{57346FAC-8B6A-5047-5A29-B71EDE4B60B3}"/>
              </a:ext>
            </a:extLst>
          </p:cNvPr>
          <p:cNvSpPr>
            <a:spLocks noGrp="1"/>
          </p:cNvSpPr>
          <p:nvPr>
            <p:ph idx="1"/>
          </p:nvPr>
        </p:nvSpPr>
        <p:spPr/>
        <p:txBody>
          <a:bodyPr/>
          <a:lstStyle/>
          <a:p>
            <a:r>
              <a:rPr lang="en-US" dirty="0"/>
              <a:t>We used to rely on APIs for social media data. Those days are (mostly) over. Now what?</a:t>
            </a:r>
          </a:p>
          <a:p>
            <a:endParaRPr lang="en-US" dirty="0"/>
          </a:p>
          <a:p>
            <a:r>
              <a:rPr lang="en-US" dirty="0"/>
              <a:t>Heavy dependence on platform APIs is risky: companies can (and do) change access rules overnight.</a:t>
            </a:r>
          </a:p>
          <a:p>
            <a:r>
              <a:rPr lang="en-US" dirty="0"/>
              <a:t>Teaching platform-specific tools is fragile and short-lived.</a:t>
            </a:r>
          </a:p>
          <a:p>
            <a:r>
              <a:rPr lang="en-US" dirty="0"/>
              <a:t>We must train students to be adaptable, platform-agnostic, and ethically reflexive.</a:t>
            </a:r>
          </a:p>
        </p:txBody>
      </p:sp>
    </p:spTree>
    <p:extLst>
      <p:ext uri="{BB962C8B-B14F-4D97-AF65-F5344CB8AC3E}">
        <p14:creationId xmlns:p14="http://schemas.microsoft.com/office/powerpoint/2010/main" val="170358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25686-D0A1-5EF4-C7BF-7B5F8E7B4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B20DF3-D51D-1C73-4013-1480A26271AB}"/>
              </a:ext>
            </a:extLst>
          </p:cNvPr>
          <p:cNvSpPr>
            <a:spLocks noGrp="1"/>
          </p:cNvSpPr>
          <p:nvPr>
            <p:ph type="title"/>
          </p:nvPr>
        </p:nvSpPr>
        <p:spPr/>
        <p:txBody>
          <a:bodyPr/>
          <a:lstStyle/>
          <a:p>
            <a:r>
              <a:rPr lang="en-US" dirty="0"/>
              <a:t>Group</a:t>
            </a:r>
            <a:endParaRPr dirty="0"/>
          </a:p>
        </p:txBody>
      </p:sp>
      <p:sp>
        <p:nvSpPr>
          <p:cNvPr id="3" name="Content Placeholder 2">
            <a:extLst>
              <a:ext uri="{FF2B5EF4-FFF2-40B4-BE49-F238E27FC236}">
                <a16:creationId xmlns:a16="http://schemas.microsoft.com/office/drawing/2014/main" id="{38996BC5-99A6-892F-24CF-951BA85DA611}"/>
              </a:ext>
            </a:extLst>
          </p:cNvPr>
          <p:cNvSpPr>
            <a:spLocks noGrp="1"/>
          </p:cNvSpPr>
          <p:nvPr>
            <p:ph idx="1"/>
          </p:nvPr>
        </p:nvSpPr>
        <p:spPr>
          <a:xfrm>
            <a:off x="628650" y="1825625"/>
            <a:ext cx="3669030" cy="4351338"/>
          </a:xfrm>
        </p:spPr>
        <p:txBody>
          <a:bodyPr>
            <a:normAutofit/>
          </a:bodyPr>
          <a:lstStyle/>
          <a:p>
            <a:r>
              <a:rPr lang="en-US" dirty="0"/>
              <a:t>Group 1</a:t>
            </a:r>
          </a:p>
          <a:p>
            <a:pPr lvl="1"/>
            <a:r>
              <a:rPr lang="en-US" dirty="0"/>
              <a:t>Gretchen Corcoran</a:t>
            </a:r>
          </a:p>
          <a:p>
            <a:pPr lvl="1"/>
            <a:r>
              <a:rPr lang="en-US" dirty="0"/>
              <a:t>Jikai Sun</a:t>
            </a:r>
          </a:p>
          <a:p>
            <a:pPr lvl="1"/>
            <a:r>
              <a:rPr lang="en-US" dirty="0"/>
              <a:t>Shreepriya Dogra</a:t>
            </a:r>
          </a:p>
          <a:p>
            <a:pPr lvl="1"/>
            <a:r>
              <a:rPr lang="en-US" dirty="0" err="1"/>
              <a:t>Jialu</a:t>
            </a:r>
            <a:r>
              <a:rPr lang="en-US" dirty="0"/>
              <a:t> Fan</a:t>
            </a:r>
          </a:p>
          <a:p>
            <a:r>
              <a:rPr lang="en-US" dirty="0"/>
              <a:t>Group 2</a:t>
            </a:r>
          </a:p>
          <a:p>
            <a:pPr lvl="1"/>
            <a:r>
              <a:rPr lang="en-US" dirty="0"/>
              <a:t>Jiacheng Huang</a:t>
            </a:r>
          </a:p>
          <a:p>
            <a:pPr lvl="1"/>
            <a:r>
              <a:rPr lang="en-US" dirty="0"/>
              <a:t>Paulina Vergara Buitrago</a:t>
            </a:r>
          </a:p>
          <a:p>
            <a:pPr lvl="1"/>
            <a:r>
              <a:rPr lang="en-US" dirty="0"/>
              <a:t>Jong Won Lee</a:t>
            </a:r>
          </a:p>
          <a:p>
            <a:pPr lvl="1"/>
            <a:r>
              <a:rPr lang="en-US" dirty="0"/>
              <a:t>Eun Sun Kyoung</a:t>
            </a:r>
          </a:p>
        </p:txBody>
      </p:sp>
      <p:sp>
        <p:nvSpPr>
          <p:cNvPr id="4" name="Content Placeholder 2">
            <a:extLst>
              <a:ext uri="{FF2B5EF4-FFF2-40B4-BE49-F238E27FC236}">
                <a16:creationId xmlns:a16="http://schemas.microsoft.com/office/drawing/2014/main" id="{825AE864-4C68-99A7-B2CE-9E78C12C31BD}"/>
              </a:ext>
            </a:extLst>
          </p:cNvPr>
          <p:cNvSpPr txBox="1">
            <a:spLocks/>
          </p:cNvSpPr>
          <p:nvPr/>
        </p:nvSpPr>
        <p:spPr>
          <a:xfrm>
            <a:off x="4776978" y="1825625"/>
            <a:ext cx="366903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Group 3</a:t>
            </a:r>
          </a:p>
          <a:p>
            <a:pPr lvl="1"/>
            <a:r>
              <a:rPr lang="en-US" dirty="0"/>
              <a:t>Sijin Chen</a:t>
            </a:r>
          </a:p>
          <a:p>
            <a:pPr lvl="1"/>
            <a:r>
              <a:rPr lang="en-US" dirty="0"/>
              <a:t>Michael Ofori</a:t>
            </a:r>
          </a:p>
          <a:p>
            <a:pPr lvl="1"/>
            <a:r>
              <a:rPr lang="en-US" dirty="0"/>
              <a:t>Jinny Zhang</a:t>
            </a:r>
          </a:p>
          <a:p>
            <a:pPr lvl="1"/>
            <a:r>
              <a:rPr lang="en-US" dirty="0" err="1"/>
              <a:t>Dongwook</a:t>
            </a:r>
            <a:r>
              <a:rPr lang="en-US" dirty="0"/>
              <a:t> Kim</a:t>
            </a:r>
          </a:p>
          <a:p>
            <a:r>
              <a:rPr lang="en-US" dirty="0"/>
              <a:t>Group 4</a:t>
            </a:r>
          </a:p>
          <a:p>
            <a:pPr lvl="1"/>
            <a:r>
              <a:rPr lang="en-US" dirty="0"/>
              <a:t>Raj Wahlquist</a:t>
            </a:r>
          </a:p>
          <a:p>
            <a:pPr lvl="1"/>
            <a:r>
              <a:rPr lang="en-US" dirty="0"/>
              <a:t>Nicole Marie </a:t>
            </a:r>
            <a:r>
              <a:rPr lang="en-US" dirty="0" err="1"/>
              <a:t>Klevanskaya</a:t>
            </a:r>
            <a:endParaRPr lang="en-US" dirty="0"/>
          </a:p>
          <a:p>
            <a:pPr lvl="1"/>
            <a:r>
              <a:rPr lang="en-US" dirty="0"/>
              <a:t>Wenhui Cheng</a:t>
            </a:r>
          </a:p>
          <a:p>
            <a:pPr lvl="1"/>
            <a:r>
              <a:rPr lang="en-US" dirty="0"/>
              <a:t>Rita </a:t>
            </a:r>
            <a:r>
              <a:rPr lang="en-US" dirty="0" err="1"/>
              <a:t>Rongwei</a:t>
            </a:r>
            <a:r>
              <a:rPr lang="en-US" dirty="0"/>
              <a:t> Tang</a:t>
            </a:r>
          </a:p>
        </p:txBody>
      </p:sp>
      <p:sp>
        <p:nvSpPr>
          <p:cNvPr id="5" name="Content Placeholder 2">
            <a:extLst>
              <a:ext uri="{FF2B5EF4-FFF2-40B4-BE49-F238E27FC236}">
                <a16:creationId xmlns:a16="http://schemas.microsoft.com/office/drawing/2014/main" id="{6ADBF076-E960-DF23-3DBF-B8F1A52BA94F}"/>
              </a:ext>
            </a:extLst>
          </p:cNvPr>
          <p:cNvSpPr txBox="1">
            <a:spLocks/>
          </p:cNvSpPr>
          <p:nvPr/>
        </p:nvSpPr>
        <p:spPr>
          <a:xfrm>
            <a:off x="628650" y="5354255"/>
            <a:ext cx="7886700" cy="113861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Mixed background and coding skills</a:t>
            </a:r>
          </a:p>
          <a:p>
            <a:r>
              <a:rPr lang="en-US"/>
              <a:t>Group members who are confident in their coding skills, please help other members during the afternoon coding labs</a:t>
            </a:r>
            <a:endParaRPr lang="en-US" dirty="0"/>
          </a:p>
        </p:txBody>
      </p:sp>
    </p:spTree>
    <p:extLst>
      <p:ext uri="{BB962C8B-B14F-4D97-AF65-F5344CB8AC3E}">
        <p14:creationId xmlns:p14="http://schemas.microsoft.com/office/powerpoint/2010/main" val="683735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B1A13-8D15-094B-E021-6AE0BB851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1049F3-7E77-668D-AD36-534C00D21B42}"/>
              </a:ext>
            </a:extLst>
          </p:cNvPr>
          <p:cNvSpPr>
            <a:spLocks noGrp="1"/>
          </p:cNvSpPr>
          <p:nvPr>
            <p:ph type="title"/>
          </p:nvPr>
        </p:nvSpPr>
        <p:spPr/>
        <p:txBody>
          <a:bodyPr/>
          <a:lstStyle/>
          <a:p>
            <a:r>
              <a:rPr lang="en-US" dirty="0"/>
              <a:t>Freelon (2018): The post-API age</a:t>
            </a:r>
          </a:p>
        </p:txBody>
      </p:sp>
      <p:sp>
        <p:nvSpPr>
          <p:cNvPr id="3" name="Content Placeholder 2">
            <a:extLst>
              <a:ext uri="{FF2B5EF4-FFF2-40B4-BE49-F238E27FC236}">
                <a16:creationId xmlns:a16="http://schemas.microsoft.com/office/drawing/2014/main" id="{3A5AF135-FC3A-42B7-9E73-499D34558F92}"/>
              </a:ext>
            </a:extLst>
          </p:cNvPr>
          <p:cNvSpPr>
            <a:spLocks noGrp="1"/>
          </p:cNvSpPr>
          <p:nvPr>
            <p:ph idx="1"/>
          </p:nvPr>
        </p:nvSpPr>
        <p:spPr/>
        <p:txBody>
          <a:bodyPr/>
          <a:lstStyle/>
          <a:p>
            <a:r>
              <a:rPr lang="en-US" dirty="0"/>
              <a:t>We used to rely on APIs for social media data. Those days are (mostly) over. Now what?</a:t>
            </a:r>
          </a:p>
          <a:p>
            <a:endParaRPr lang="en-US" dirty="0"/>
          </a:p>
          <a:p>
            <a:r>
              <a:rPr lang="en-US" dirty="0"/>
              <a:t>Learn Web Scraping</a:t>
            </a:r>
          </a:p>
          <a:p>
            <a:pPr lvl="1"/>
            <a:r>
              <a:rPr lang="en-US" dirty="0"/>
              <a:t>More flexible than APIs, works on most sites</a:t>
            </a:r>
          </a:p>
          <a:p>
            <a:pPr lvl="1"/>
            <a:r>
              <a:rPr lang="en-US" dirty="0"/>
              <a:t>But: harder to learn, fragile, may violate TOS</a:t>
            </a:r>
          </a:p>
          <a:p>
            <a:r>
              <a:rPr lang="en-US" dirty="0"/>
              <a:t>Understand TOS and Legal Risks</a:t>
            </a:r>
          </a:p>
          <a:p>
            <a:pPr lvl="1"/>
            <a:r>
              <a:rPr lang="en-US" dirty="0"/>
              <a:t>Do not confuse TOS compliance with basic data privacy and ethics</a:t>
            </a:r>
          </a:p>
          <a:p>
            <a:pPr lvl="1"/>
            <a:r>
              <a:rPr lang="en-US" dirty="0"/>
              <a:t>Violating TOS may result in revoked access, lawsuits, or worse</a:t>
            </a:r>
          </a:p>
        </p:txBody>
      </p:sp>
    </p:spTree>
    <p:extLst>
      <p:ext uri="{BB962C8B-B14F-4D97-AF65-F5344CB8AC3E}">
        <p14:creationId xmlns:p14="http://schemas.microsoft.com/office/powerpoint/2010/main" val="2948913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47F7F-BCB4-3585-5F63-EC0B008C43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472217-676F-335A-E551-329F704BA190}"/>
              </a:ext>
            </a:extLst>
          </p:cNvPr>
          <p:cNvSpPr>
            <a:spLocks noGrp="1"/>
          </p:cNvSpPr>
          <p:nvPr>
            <p:ph type="title"/>
          </p:nvPr>
        </p:nvSpPr>
        <p:spPr/>
        <p:txBody>
          <a:bodyPr/>
          <a:lstStyle/>
          <a:p>
            <a:r>
              <a:rPr lang="en-US" dirty="0"/>
              <a:t>Freelon (2018): The post-API age</a:t>
            </a:r>
          </a:p>
        </p:txBody>
      </p:sp>
      <p:sp>
        <p:nvSpPr>
          <p:cNvPr id="3" name="Content Placeholder 2">
            <a:extLst>
              <a:ext uri="{FF2B5EF4-FFF2-40B4-BE49-F238E27FC236}">
                <a16:creationId xmlns:a16="http://schemas.microsoft.com/office/drawing/2014/main" id="{652A3CB8-180B-B5A6-3580-CC828AC0F1CF}"/>
              </a:ext>
            </a:extLst>
          </p:cNvPr>
          <p:cNvSpPr>
            <a:spLocks noGrp="1"/>
          </p:cNvSpPr>
          <p:nvPr>
            <p:ph idx="1"/>
          </p:nvPr>
        </p:nvSpPr>
        <p:spPr/>
        <p:txBody>
          <a:bodyPr/>
          <a:lstStyle/>
          <a:p>
            <a:r>
              <a:rPr lang="en-US" dirty="0"/>
              <a:t>We used to rely on APIs for social media data. Those days are (mostly) over. Now what?</a:t>
            </a:r>
          </a:p>
        </p:txBody>
      </p:sp>
      <p:graphicFrame>
        <p:nvGraphicFramePr>
          <p:cNvPr id="4" name="Table 3">
            <a:extLst>
              <a:ext uri="{FF2B5EF4-FFF2-40B4-BE49-F238E27FC236}">
                <a16:creationId xmlns:a16="http://schemas.microsoft.com/office/drawing/2014/main" id="{745DC41F-C023-0F52-5B9B-863F102445E3}"/>
              </a:ext>
            </a:extLst>
          </p:cNvPr>
          <p:cNvGraphicFramePr>
            <a:graphicFrameLocks noGrp="1"/>
          </p:cNvGraphicFramePr>
          <p:nvPr>
            <p:extLst>
              <p:ext uri="{D42A27DB-BD31-4B8C-83A1-F6EECF244321}">
                <p14:modId xmlns:p14="http://schemas.microsoft.com/office/powerpoint/2010/main" val="4043141415"/>
              </p:ext>
            </p:extLst>
          </p:nvPr>
        </p:nvGraphicFramePr>
        <p:xfrm>
          <a:off x="628650" y="3099957"/>
          <a:ext cx="7886700" cy="2859972"/>
        </p:xfrm>
        <a:graphic>
          <a:graphicData uri="http://schemas.openxmlformats.org/drawingml/2006/table">
            <a:tbl>
              <a:tblPr>
                <a:tableStyleId>{616DA210-FB5B-4158-B5E0-FEB733F419BA}</a:tableStyleId>
              </a:tblPr>
              <a:tblGrid>
                <a:gridCol w="1363436">
                  <a:extLst>
                    <a:ext uri="{9D8B030D-6E8A-4147-A177-3AD203B41FA5}">
                      <a16:colId xmlns:a16="http://schemas.microsoft.com/office/drawing/2014/main" val="2671876444"/>
                    </a:ext>
                  </a:extLst>
                </a:gridCol>
                <a:gridCol w="2841171">
                  <a:extLst>
                    <a:ext uri="{9D8B030D-6E8A-4147-A177-3AD203B41FA5}">
                      <a16:colId xmlns:a16="http://schemas.microsoft.com/office/drawing/2014/main" val="2020224900"/>
                    </a:ext>
                  </a:extLst>
                </a:gridCol>
                <a:gridCol w="3682093">
                  <a:extLst>
                    <a:ext uri="{9D8B030D-6E8A-4147-A177-3AD203B41FA5}">
                      <a16:colId xmlns:a16="http://schemas.microsoft.com/office/drawing/2014/main" val="101183346"/>
                    </a:ext>
                  </a:extLst>
                </a:gridCol>
              </a:tblGrid>
              <a:tr h="476662">
                <a:tc>
                  <a:txBody>
                    <a:bodyPr/>
                    <a:lstStyle/>
                    <a:p>
                      <a:endParaRPr lang="en-US" sz="1400"/>
                    </a:p>
                  </a:txBody>
                  <a:tcPr anchor="ctr"/>
                </a:tc>
                <a:tc>
                  <a:txBody>
                    <a:bodyPr/>
                    <a:lstStyle/>
                    <a:p>
                      <a:pPr>
                        <a:buNone/>
                      </a:pPr>
                      <a:r>
                        <a:rPr lang="en-US" sz="1400" b="1"/>
                        <a:t>APIs</a:t>
                      </a:r>
                      <a:endParaRPr lang="en-US" sz="1400"/>
                    </a:p>
                  </a:txBody>
                  <a:tcPr anchor="ctr"/>
                </a:tc>
                <a:tc>
                  <a:txBody>
                    <a:bodyPr/>
                    <a:lstStyle/>
                    <a:p>
                      <a:pPr>
                        <a:buNone/>
                      </a:pPr>
                      <a:r>
                        <a:rPr lang="en-US" sz="1400" b="1" dirty="0"/>
                        <a:t>Scraping</a:t>
                      </a:r>
                      <a:endParaRPr lang="en-US" sz="1400" dirty="0"/>
                    </a:p>
                  </a:txBody>
                  <a:tcPr anchor="ctr"/>
                </a:tc>
                <a:extLst>
                  <a:ext uri="{0D108BD9-81ED-4DB2-BD59-A6C34878D82A}">
                    <a16:rowId xmlns:a16="http://schemas.microsoft.com/office/drawing/2014/main" val="3573406658"/>
                  </a:ext>
                </a:extLst>
              </a:tr>
              <a:tr h="476662">
                <a:tc>
                  <a:txBody>
                    <a:bodyPr/>
                    <a:lstStyle/>
                    <a:p>
                      <a:pPr>
                        <a:buNone/>
                      </a:pPr>
                      <a:r>
                        <a:rPr lang="en-US" sz="1400" b="1"/>
                        <a:t>Access</a:t>
                      </a:r>
                      <a:endParaRPr lang="en-US" sz="1400"/>
                    </a:p>
                  </a:txBody>
                  <a:tcPr anchor="ctr"/>
                </a:tc>
                <a:tc>
                  <a:txBody>
                    <a:bodyPr/>
                    <a:lstStyle/>
                    <a:p>
                      <a:pPr>
                        <a:buNone/>
                      </a:pPr>
                      <a:r>
                        <a:rPr lang="en-US" sz="1400"/>
                        <a:t>Provided by platform</a:t>
                      </a:r>
                    </a:p>
                  </a:txBody>
                  <a:tcPr anchor="ctr"/>
                </a:tc>
                <a:tc>
                  <a:txBody>
                    <a:bodyPr/>
                    <a:lstStyle/>
                    <a:p>
                      <a:pPr>
                        <a:buNone/>
                      </a:pPr>
                      <a:r>
                        <a:rPr lang="en-US" sz="1400"/>
                        <a:t>Extracted from public web pages</a:t>
                      </a:r>
                    </a:p>
                  </a:txBody>
                  <a:tcPr anchor="ctr"/>
                </a:tc>
                <a:extLst>
                  <a:ext uri="{0D108BD9-81ED-4DB2-BD59-A6C34878D82A}">
                    <a16:rowId xmlns:a16="http://schemas.microsoft.com/office/drawing/2014/main" val="623449517"/>
                  </a:ext>
                </a:extLst>
              </a:tr>
              <a:tr h="476662">
                <a:tc>
                  <a:txBody>
                    <a:bodyPr/>
                    <a:lstStyle/>
                    <a:p>
                      <a:pPr>
                        <a:buNone/>
                      </a:pPr>
                      <a:r>
                        <a:rPr lang="en-US" sz="1400" b="1"/>
                        <a:t>Limits</a:t>
                      </a:r>
                      <a:endParaRPr lang="en-US" sz="1400"/>
                    </a:p>
                  </a:txBody>
                  <a:tcPr anchor="ctr"/>
                </a:tc>
                <a:tc>
                  <a:txBody>
                    <a:bodyPr/>
                    <a:lstStyle/>
                    <a:p>
                      <a:pPr>
                        <a:buNone/>
                      </a:pPr>
                      <a:r>
                        <a:rPr lang="en-US" sz="1400"/>
                        <a:t>Rate-limited, selective data</a:t>
                      </a:r>
                    </a:p>
                  </a:txBody>
                  <a:tcPr anchor="ctr"/>
                </a:tc>
                <a:tc>
                  <a:txBody>
                    <a:bodyPr/>
                    <a:lstStyle/>
                    <a:p>
                      <a:pPr>
                        <a:buNone/>
                      </a:pPr>
                      <a:r>
                        <a:rPr lang="en-US" sz="1400" dirty="0"/>
                        <a:t>Depends on HTML structure &amp; your own limit</a:t>
                      </a:r>
                    </a:p>
                  </a:txBody>
                  <a:tcPr anchor="ctr"/>
                </a:tc>
                <a:extLst>
                  <a:ext uri="{0D108BD9-81ED-4DB2-BD59-A6C34878D82A}">
                    <a16:rowId xmlns:a16="http://schemas.microsoft.com/office/drawing/2014/main" val="4007726652"/>
                  </a:ext>
                </a:extLst>
              </a:tr>
              <a:tr h="476662">
                <a:tc>
                  <a:txBody>
                    <a:bodyPr/>
                    <a:lstStyle/>
                    <a:p>
                      <a:pPr>
                        <a:buNone/>
                      </a:pPr>
                      <a:r>
                        <a:rPr lang="en-US" sz="1400" b="1"/>
                        <a:t>Reliability</a:t>
                      </a:r>
                      <a:endParaRPr lang="en-US" sz="1400"/>
                    </a:p>
                  </a:txBody>
                  <a:tcPr anchor="ctr"/>
                </a:tc>
                <a:tc>
                  <a:txBody>
                    <a:bodyPr/>
                    <a:lstStyle/>
                    <a:p>
                      <a:pPr>
                        <a:buNone/>
                      </a:pPr>
                      <a:r>
                        <a:rPr lang="en-US" sz="1400" dirty="0"/>
                        <a:t>Stable but platform-controlled</a:t>
                      </a:r>
                    </a:p>
                  </a:txBody>
                  <a:tcPr anchor="ctr"/>
                </a:tc>
                <a:tc>
                  <a:txBody>
                    <a:bodyPr/>
                    <a:lstStyle/>
                    <a:p>
                      <a:pPr>
                        <a:buNone/>
                      </a:pPr>
                      <a:r>
                        <a:rPr lang="en-US" sz="1400" dirty="0"/>
                        <a:t>Fragile; breaks with site redesign</a:t>
                      </a:r>
                    </a:p>
                  </a:txBody>
                  <a:tcPr anchor="ctr"/>
                </a:tc>
                <a:extLst>
                  <a:ext uri="{0D108BD9-81ED-4DB2-BD59-A6C34878D82A}">
                    <a16:rowId xmlns:a16="http://schemas.microsoft.com/office/drawing/2014/main" val="1150192032"/>
                  </a:ext>
                </a:extLst>
              </a:tr>
              <a:tr h="476662">
                <a:tc>
                  <a:txBody>
                    <a:bodyPr/>
                    <a:lstStyle/>
                    <a:p>
                      <a:pPr>
                        <a:buNone/>
                      </a:pPr>
                      <a:r>
                        <a:rPr lang="en-US" sz="1400" b="1"/>
                        <a:t>Legal/Ethical</a:t>
                      </a:r>
                      <a:endParaRPr lang="en-US" sz="1400"/>
                    </a:p>
                  </a:txBody>
                  <a:tcPr anchor="ctr"/>
                </a:tc>
                <a:tc>
                  <a:txBody>
                    <a:bodyPr/>
                    <a:lstStyle/>
                    <a:p>
                      <a:pPr>
                        <a:buNone/>
                      </a:pPr>
                      <a:r>
                        <a:rPr lang="en-US" sz="1400"/>
                        <a:t>Often within TOS</a:t>
                      </a:r>
                    </a:p>
                  </a:txBody>
                  <a:tcPr anchor="ctr"/>
                </a:tc>
                <a:tc>
                  <a:txBody>
                    <a:bodyPr/>
                    <a:lstStyle/>
                    <a:p>
                      <a:pPr>
                        <a:buNone/>
                      </a:pPr>
                      <a:r>
                        <a:rPr lang="en-US" sz="1400" dirty="0"/>
                        <a:t>Often violates TOS or copyright</a:t>
                      </a:r>
                    </a:p>
                  </a:txBody>
                  <a:tcPr anchor="ctr"/>
                </a:tc>
                <a:extLst>
                  <a:ext uri="{0D108BD9-81ED-4DB2-BD59-A6C34878D82A}">
                    <a16:rowId xmlns:a16="http://schemas.microsoft.com/office/drawing/2014/main" val="3209722346"/>
                  </a:ext>
                </a:extLst>
              </a:tr>
              <a:tr h="476662">
                <a:tc>
                  <a:txBody>
                    <a:bodyPr/>
                    <a:lstStyle/>
                    <a:p>
                      <a:pPr>
                        <a:buNone/>
                      </a:pPr>
                      <a:r>
                        <a:rPr lang="en-US" sz="1400" b="1"/>
                        <a:t>Use Case</a:t>
                      </a:r>
                      <a:endParaRPr lang="en-US" sz="1400"/>
                    </a:p>
                  </a:txBody>
                  <a:tcPr anchor="ctr"/>
                </a:tc>
                <a:tc>
                  <a:txBody>
                    <a:bodyPr/>
                    <a:lstStyle/>
                    <a:p>
                      <a:pPr>
                        <a:buNone/>
                      </a:pPr>
                      <a:r>
                        <a:rPr lang="en-US" sz="1400"/>
                        <a:t>Ideal for structured, historical data</a:t>
                      </a:r>
                    </a:p>
                  </a:txBody>
                  <a:tcPr anchor="ctr"/>
                </a:tc>
                <a:tc>
                  <a:txBody>
                    <a:bodyPr/>
                    <a:lstStyle/>
                    <a:p>
                      <a:pPr>
                        <a:buNone/>
                      </a:pPr>
                      <a:r>
                        <a:rPr lang="en-US" sz="1400" dirty="0"/>
                        <a:t>Better for current or hard-to-access content</a:t>
                      </a:r>
                    </a:p>
                  </a:txBody>
                  <a:tcPr anchor="ctr"/>
                </a:tc>
                <a:extLst>
                  <a:ext uri="{0D108BD9-81ED-4DB2-BD59-A6C34878D82A}">
                    <a16:rowId xmlns:a16="http://schemas.microsoft.com/office/drawing/2014/main" val="3815689078"/>
                  </a:ext>
                </a:extLst>
              </a:tr>
            </a:tbl>
          </a:graphicData>
        </a:graphic>
      </p:graphicFrame>
    </p:spTree>
    <p:extLst>
      <p:ext uri="{BB962C8B-B14F-4D97-AF65-F5344CB8AC3E}">
        <p14:creationId xmlns:p14="http://schemas.microsoft.com/office/powerpoint/2010/main" val="3421041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B81E-2C7F-0A0F-7DCA-16F51540D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64864-FD65-DDDA-D44A-0D5F14A40A6F}"/>
              </a:ext>
            </a:extLst>
          </p:cNvPr>
          <p:cNvSpPr>
            <a:spLocks noGrp="1"/>
          </p:cNvSpPr>
          <p:nvPr>
            <p:ph type="title"/>
          </p:nvPr>
        </p:nvSpPr>
        <p:spPr/>
        <p:txBody>
          <a:bodyPr/>
          <a:lstStyle/>
          <a:p>
            <a:r>
              <a:rPr lang="en-US" dirty="0"/>
              <a:t>Freelon (2018): The post-API age</a:t>
            </a:r>
          </a:p>
        </p:txBody>
      </p:sp>
      <p:sp>
        <p:nvSpPr>
          <p:cNvPr id="3" name="Content Placeholder 2">
            <a:extLst>
              <a:ext uri="{FF2B5EF4-FFF2-40B4-BE49-F238E27FC236}">
                <a16:creationId xmlns:a16="http://schemas.microsoft.com/office/drawing/2014/main" id="{4CA95F12-E26E-D4EF-42D6-85E902F3B68D}"/>
              </a:ext>
            </a:extLst>
          </p:cNvPr>
          <p:cNvSpPr>
            <a:spLocks noGrp="1"/>
          </p:cNvSpPr>
          <p:nvPr>
            <p:ph idx="1"/>
          </p:nvPr>
        </p:nvSpPr>
        <p:spPr/>
        <p:txBody>
          <a:bodyPr/>
          <a:lstStyle/>
          <a:p>
            <a:r>
              <a:rPr lang="en-US" dirty="0"/>
              <a:t>We used to rely on APIs for social media data. Those days are (mostly) over. Now what?</a:t>
            </a:r>
          </a:p>
          <a:p>
            <a:endParaRPr lang="en-US" dirty="0"/>
          </a:p>
          <a:p>
            <a:r>
              <a:rPr lang="en-US" dirty="0"/>
              <a:t>New skillsets researchers need:</a:t>
            </a:r>
          </a:p>
          <a:p>
            <a:pPr lvl="1"/>
            <a:r>
              <a:rPr lang="en-US" dirty="0"/>
              <a:t>Technical: scraping, automation, browser instrumentation</a:t>
            </a:r>
          </a:p>
          <a:p>
            <a:pPr lvl="1"/>
            <a:r>
              <a:rPr lang="en-US" dirty="0"/>
              <a:t>Legal: understanding TOS, DMCA, GDPR, platform policy</a:t>
            </a:r>
          </a:p>
          <a:p>
            <a:pPr lvl="1"/>
            <a:r>
              <a:rPr lang="en-US" dirty="0"/>
              <a:t>Ethical: balancing public benefit, user rights, and reproducibility</a:t>
            </a:r>
          </a:p>
          <a:p>
            <a:r>
              <a:rPr lang="en-US" dirty="0"/>
              <a:t>Methodological future:</a:t>
            </a:r>
          </a:p>
          <a:p>
            <a:pPr lvl="1"/>
            <a:r>
              <a:rPr lang="en-US" dirty="0"/>
              <a:t>Less plug-and-play, more hand-crafted, bespoke pipelines</a:t>
            </a:r>
          </a:p>
          <a:p>
            <a:pPr lvl="1"/>
            <a:r>
              <a:rPr lang="en-US" dirty="0"/>
              <a:t>More emphasis on replication packages and ethical transparency</a:t>
            </a:r>
          </a:p>
        </p:txBody>
      </p:sp>
    </p:spTree>
    <p:extLst>
      <p:ext uri="{BB962C8B-B14F-4D97-AF65-F5344CB8AC3E}">
        <p14:creationId xmlns:p14="http://schemas.microsoft.com/office/powerpoint/2010/main" val="4138450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1D23F-224F-A08D-E0E4-A98F35C3C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BF822F-7147-D47C-BE00-4DECA7BCA93C}"/>
              </a:ext>
            </a:extLst>
          </p:cNvPr>
          <p:cNvSpPr>
            <a:spLocks noGrp="1"/>
          </p:cNvSpPr>
          <p:nvPr>
            <p:ph type="title"/>
          </p:nvPr>
        </p:nvSpPr>
        <p:spPr/>
        <p:txBody>
          <a:bodyPr/>
          <a:lstStyle/>
          <a:p>
            <a:r>
              <a:rPr lang="en-US" dirty="0"/>
              <a:t>Freelon (2018): The post-API age</a:t>
            </a:r>
          </a:p>
        </p:txBody>
      </p:sp>
      <p:sp>
        <p:nvSpPr>
          <p:cNvPr id="3" name="Content Placeholder 2">
            <a:extLst>
              <a:ext uri="{FF2B5EF4-FFF2-40B4-BE49-F238E27FC236}">
                <a16:creationId xmlns:a16="http://schemas.microsoft.com/office/drawing/2014/main" id="{A0F7E818-6353-BE01-46D0-03DABC540D11}"/>
              </a:ext>
            </a:extLst>
          </p:cNvPr>
          <p:cNvSpPr>
            <a:spLocks noGrp="1"/>
          </p:cNvSpPr>
          <p:nvPr>
            <p:ph idx="1"/>
          </p:nvPr>
        </p:nvSpPr>
        <p:spPr/>
        <p:txBody>
          <a:bodyPr/>
          <a:lstStyle/>
          <a:p>
            <a:r>
              <a:rPr lang="en-US" dirty="0"/>
              <a:t>We used to rely on APIs for social media data. Those days are (mostly) over. Now what?</a:t>
            </a:r>
          </a:p>
          <a:p>
            <a:endParaRPr lang="en-US" dirty="0"/>
          </a:p>
          <a:p>
            <a:r>
              <a:rPr lang="en-US" dirty="0"/>
              <a:t>Should researchers ever violate TOS to obtain important social data?</a:t>
            </a:r>
          </a:p>
          <a:p>
            <a:r>
              <a:rPr lang="en-US" dirty="0"/>
              <a:t>How do we balance public interest, user privacy, and corporate control?</a:t>
            </a:r>
          </a:p>
          <a:p>
            <a:r>
              <a:rPr lang="en-US" dirty="0"/>
              <a:t>What ethical guidelines should we follow when APIs disappear?</a:t>
            </a:r>
          </a:p>
        </p:txBody>
      </p:sp>
    </p:spTree>
    <p:extLst>
      <p:ext uri="{BB962C8B-B14F-4D97-AF65-F5344CB8AC3E}">
        <p14:creationId xmlns:p14="http://schemas.microsoft.com/office/powerpoint/2010/main" val="407281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460EE-33E9-7681-D1E0-3790A019F034}"/>
              </a:ext>
            </a:extLst>
          </p:cNvPr>
          <p:cNvSpPr>
            <a:spLocks noGrp="1"/>
          </p:cNvSpPr>
          <p:nvPr>
            <p:ph type="title"/>
          </p:nvPr>
        </p:nvSpPr>
        <p:spPr/>
        <p:txBody>
          <a:bodyPr/>
          <a:lstStyle/>
          <a:p>
            <a:r>
              <a:rPr lang="en-US" dirty="0"/>
              <a:t>Several Methodological Pivots</a:t>
            </a:r>
          </a:p>
        </p:txBody>
      </p:sp>
    </p:spTree>
    <p:extLst>
      <p:ext uri="{BB962C8B-B14F-4D97-AF65-F5344CB8AC3E}">
        <p14:creationId xmlns:p14="http://schemas.microsoft.com/office/powerpoint/2010/main" val="4069599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C96A1-B795-887A-4B0F-EEA5B71B8DFD}"/>
              </a:ext>
            </a:extLst>
          </p:cNvPr>
          <p:cNvSpPr>
            <a:spLocks noGrp="1"/>
          </p:cNvSpPr>
          <p:nvPr>
            <p:ph type="title"/>
          </p:nvPr>
        </p:nvSpPr>
        <p:spPr/>
        <p:txBody>
          <a:bodyPr/>
          <a:lstStyle/>
          <a:p>
            <a:r>
              <a:rPr lang="en-US" dirty="0"/>
              <a:t>Platform Auditing: Studying the Black Box</a:t>
            </a:r>
          </a:p>
        </p:txBody>
      </p:sp>
      <p:sp>
        <p:nvSpPr>
          <p:cNvPr id="3" name="Content Placeholder 2">
            <a:extLst>
              <a:ext uri="{FF2B5EF4-FFF2-40B4-BE49-F238E27FC236}">
                <a16:creationId xmlns:a16="http://schemas.microsoft.com/office/drawing/2014/main" id="{3BD440F3-973B-A52D-CE86-D8918A731E77}"/>
              </a:ext>
            </a:extLst>
          </p:cNvPr>
          <p:cNvSpPr>
            <a:spLocks noGrp="1"/>
          </p:cNvSpPr>
          <p:nvPr>
            <p:ph idx="1"/>
          </p:nvPr>
        </p:nvSpPr>
        <p:spPr/>
        <p:txBody>
          <a:bodyPr/>
          <a:lstStyle/>
          <a:p>
            <a:r>
              <a:rPr lang="en-US" dirty="0"/>
              <a:t>What is auditing?</a:t>
            </a:r>
          </a:p>
          <a:p>
            <a:pPr lvl="1"/>
            <a:r>
              <a:rPr lang="en-US" dirty="0"/>
              <a:t>Systematic evaluation of platforms’ inner workings—what content is recommended, censored, or boosted? Who sees what and why?</a:t>
            </a:r>
          </a:p>
          <a:p>
            <a:r>
              <a:rPr lang="en-US" dirty="0"/>
              <a:t>Why audit?</a:t>
            </a:r>
          </a:p>
          <a:p>
            <a:pPr lvl="1"/>
            <a:r>
              <a:rPr lang="en-US" dirty="0"/>
              <a:t>Because platforms don’t give us the full picture. APIs are limited. Internal data is off-limits. Platform behavior is opaque by design.</a:t>
            </a:r>
          </a:p>
          <a:p>
            <a:endParaRPr lang="en-US" dirty="0"/>
          </a:p>
          <a:p>
            <a:r>
              <a:rPr lang="en-US" dirty="0"/>
              <a:t>Audit studies often involve data collection methods outside official APIs—scraping, browser instrumentation, or custom logging pipelines are common technical foundations.</a:t>
            </a:r>
          </a:p>
        </p:txBody>
      </p:sp>
    </p:spTree>
    <p:extLst>
      <p:ext uri="{BB962C8B-B14F-4D97-AF65-F5344CB8AC3E}">
        <p14:creationId xmlns:p14="http://schemas.microsoft.com/office/powerpoint/2010/main" val="3542008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1DF0F-303E-02CB-F4E2-689BC944EB1A}"/>
              </a:ext>
            </a:extLst>
          </p:cNvPr>
          <p:cNvSpPr>
            <a:spLocks noGrp="1"/>
          </p:cNvSpPr>
          <p:nvPr>
            <p:ph type="title"/>
          </p:nvPr>
        </p:nvSpPr>
        <p:spPr/>
        <p:txBody>
          <a:bodyPr/>
          <a:lstStyle/>
          <a:p>
            <a:r>
              <a:rPr lang="en-US" dirty="0"/>
              <a:t>Presentation: Haroon et al. (2023)</a:t>
            </a:r>
          </a:p>
        </p:txBody>
      </p:sp>
      <p:sp>
        <p:nvSpPr>
          <p:cNvPr id="3" name="Content Placeholder 2">
            <a:extLst>
              <a:ext uri="{FF2B5EF4-FFF2-40B4-BE49-F238E27FC236}">
                <a16:creationId xmlns:a16="http://schemas.microsoft.com/office/drawing/2014/main" id="{4ACEC846-3859-4503-91A5-0FD3B17376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3282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78645-BC68-4D96-0949-553B88624B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67A15-3D9F-B57B-995D-A91D6C14AE94}"/>
              </a:ext>
            </a:extLst>
          </p:cNvPr>
          <p:cNvSpPr>
            <a:spLocks noGrp="1"/>
          </p:cNvSpPr>
          <p:nvPr>
            <p:ph type="title"/>
          </p:nvPr>
        </p:nvSpPr>
        <p:spPr/>
        <p:txBody>
          <a:bodyPr/>
          <a:lstStyle/>
          <a:p>
            <a:r>
              <a:rPr lang="en-US" dirty="0"/>
              <a:t>Platform Auditing:  Audit Design as a Genre</a:t>
            </a:r>
          </a:p>
        </p:txBody>
      </p:sp>
      <p:sp>
        <p:nvSpPr>
          <p:cNvPr id="3" name="Content Placeholder 2">
            <a:extLst>
              <a:ext uri="{FF2B5EF4-FFF2-40B4-BE49-F238E27FC236}">
                <a16:creationId xmlns:a16="http://schemas.microsoft.com/office/drawing/2014/main" id="{BE84817C-A85E-1E10-B12F-03CA4082F78C}"/>
              </a:ext>
            </a:extLst>
          </p:cNvPr>
          <p:cNvSpPr>
            <a:spLocks noGrp="1"/>
          </p:cNvSpPr>
          <p:nvPr>
            <p:ph idx="1"/>
          </p:nvPr>
        </p:nvSpPr>
        <p:spPr/>
        <p:txBody>
          <a:bodyPr>
            <a:normAutofit/>
          </a:bodyPr>
          <a:lstStyle/>
          <a:p>
            <a:r>
              <a:rPr lang="en-US" dirty="0"/>
              <a:t>Auditing is a genre, not a single method. Sock puppets are one tool, but many others exist.</a:t>
            </a:r>
          </a:p>
          <a:p>
            <a:r>
              <a:rPr lang="en-US" dirty="0"/>
              <a:t>Examples of audit techniques:</a:t>
            </a:r>
          </a:p>
          <a:p>
            <a:pPr lvl="1"/>
            <a:r>
              <a:rPr lang="en-US" dirty="0"/>
              <a:t>Bots / Sock Puppet</a:t>
            </a:r>
          </a:p>
          <a:p>
            <a:pPr lvl="1"/>
            <a:r>
              <a:rPr lang="en-US" dirty="0"/>
              <a:t>User-side instrumentation (browser extensions, screen recording)</a:t>
            </a:r>
          </a:p>
          <a:p>
            <a:pPr lvl="1"/>
            <a:r>
              <a:rPr lang="en-US" dirty="0"/>
              <a:t>Crowdsourced data donation (especially prevalent in Europe)</a:t>
            </a:r>
          </a:p>
          <a:p>
            <a:pPr lvl="1"/>
            <a:r>
              <a:rPr lang="en-US" dirty="0"/>
              <a:t>Differential exposure experimental tests: Instruct users to do something first (search terms, video watches), then observe algorithmic outputs</a:t>
            </a:r>
          </a:p>
          <a:p>
            <a:r>
              <a:rPr lang="en-US" dirty="0"/>
              <a:t>Design Challenges:</a:t>
            </a:r>
          </a:p>
          <a:p>
            <a:pPr lvl="1"/>
            <a:r>
              <a:rPr lang="en-US" dirty="0"/>
              <a:t>Keeping everything constant (e.g., geolocation, cookies)</a:t>
            </a:r>
          </a:p>
          <a:p>
            <a:pPr lvl="1"/>
            <a:r>
              <a:rPr lang="en-US" dirty="0"/>
              <a:t>Scaling up without violating terms of service</a:t>
            </a:r>
          </a:p>
          <a:p>
            <a:pPr lvl="1"/>
            <a:r>
              <a:rPr lang="en-US" dirty="0"/>
              <a:t>Minimizing bias from volunteer samples</a:t>
            </a:r>
          </a:p>
        </p:txBody>
      </p:sp>
    </p:spTree>
    <p:extLst>
      <p:ext uri="{BB962C8B-B14F-4D97-AF65-F5344CB8AC3E}">
        <p14:creationId xmlns:p14="http://schemas.microsoft.com/office/powerpoint/2010/main" val="3553419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CBC6D-4A30-E4C7-BDB5-BD0617E9BAD9}"/>
              </a:ext>
            </a:extLst>
          </p:cNvPr>
          <p:cNvSpPr>
            <a:spLocks noGrp="1"/>
          </p:cNvSpPr>
          <p:nvPr>
            <p:ph type="title"/>
          </p:nvPr>
        </p:nvSpPr>
        <p:spPr/>
        <p:txBody>
          <a:bodyPr/>
          <a:lstStyle/>
          <a:p>
            <a:r>
              <a:rPr lang="en-US" dirty="0"/>
              <a:t>The Hunt for Innovative Data</a:t>
            </a:r>
          </a:p>
        </p:txBody>
      </p:sp>
      <p:sp>
        <p:nvSpPr>
          <p:cNvPr id="3" name="Content Placeholder 2">
            <a:extLst>
              <a:ext uri="{FF2B5EF4-FFF2-40B4-BE49-F238E27FC236}">
                <a16:creationId xmlns:a16="http://schemas.microsoft.com/office/drawing/2014/main" id="{E163D4F8-858D-5166-034D-B63CD9AA1459}"/>
              </a:ext>
            </a:extLst>
          </p:cNvPr>
          <p:cNvSpPr>
            <a:spLocks noGrp="1"/>
          </p:cNvSpPr>
          <p:nvPr>
            <p:ph idx="1"/>
          </p:nvPr>
        </p:nvSpPr>
        <p:spPr>
          <a:xfrm>
            <a:off x="628650" y="1825624"/>
            <a:ext cx="7886700" cy="4667250"/>
          </a:xfrm>
        </p:spPr>
        <p:txBody>
          <a:bodyPr>
            <a:normAutofit/>
          </a:bodyPr>
          <a:lstStyle/>
          <a:p>
            <a:r>
              <a:rPr lang="en-US" dirty="0"/>
              <a:t>Natural experiments from platform changes</a:t>
            </a:r>
          </a:p>
          <a:p>
            <a:pPr lvl="1"/>
            <a:r>
              <a:rPr lang="en-US" dirty="0" err="1"/>
              <a:t>Jaidka</a:t>
            </a:r>
            <a:r>
              <a:rPr lang="en-US" dirty="0"/>
              <a:t>, K., Zhou, A., &amp; Lelkes, Y. (2019). Brevity is the soul of Twitter: The constraint affordance and political discussion. </a:t>
            </a:r>
            <a:r>
              <a:rPr lang="en-US" i="1" dirty="0"/>
              <a:t>Journal of Communication</a:t>
            </a:r>
            <a:r>
              <a:rPr lang="en-US" dirty="0"/>
              <a:t>, </a:t>
            </a:r>
            <a:r>
              <a:rPr lang="en-US" i="1" dirty="0"/>
              <a:t>69</a:t>
            </a:r>
            <a:r>
              <a:rPr lang="en-US" dirty="0"/>
              <a:t>(4), 345–372. </a:t>
            </a:r>
            <a:r>
              <a:rPr lang="en-US" dirty="0">
                <a:hlinkClick r:id="rId2"/>
              </a:rPr>
              <a:t>https://doi.org/10.1093/joc/jqz023</a:t>
            </a:r>
            <a:endParaRPr lang="en-US" dirty="0"/>
          </a:p>
          <a:p>
            <a:pPr lvl="1"/>
            <a:r>
              <a:rPr lang="en-US" dirty="0"/>
              <a:t>Guo, Y., Li, Y., &amp; Yang, T. (2023). Civilizing social media: The effect of geolocation on the incivility of news comments. </a:t>
            </a:r>
            <a:r>
              <a:rPr lang="en-US" i="1" dirty="0"/>
              <a:t>New Media &amp; Society</a:t>
            </a:r>
            <a:r>
              <a:rPr lang="en-US" dirty="0"/>
              <a:t>, 14614448231218989. </a:t>
            </a:r>
            <a:r>
              <a:rPr lang="en-US" dirty="0">
                <a:hlinkClick r:id="rId3"/>
              </a:rPr>
              <a:t>https://doi.org/10.1177/14614448231218989</a:t>
            </a:r>
            <a:endParaRPr lang="en-US" dirty="0"/>
          </a:p>
          <a:p>
            <a:r>
              <a:rPr lang="en-US" dirty="0"/>
              <a:t>User-generated data (reviews, images, social features)</a:t>
            </a:r>
          </a:p>
          <a:p>
            <a:pPr lvl="1"/>
            <a:r>
              <a:rPr lang="en-US" dirty="0"/>
              <a:t>Yelp Reviews, LinkedIn Job Posting, Google Images, etc.</a:t>
            </a:r>
          </a:p>
          <a:p>
            <a:pPr lvl="1"/>
            <a:r>
              <a:rPr lang="en-US" dirty="0"/>
              <a:t>Yu, C., &amp; Margolin, D. (2024). Sharing inequalities: Racial discrimination in review acquisition on Airbnb. </a:t>
            </a:r>
            <a:r>
              <a:rPr lang="en-US" i="1" dirty="0"/>
              <a:t>New Media &amp; Society</a:t>
            </a:r>
            <a:r>
              <a:rPr lang="en-US" dirty="0"/>
              <a:t>, </a:t>
            </a:r>
            <a:r>
              <a:rPr lang="en-US" i="1" dirty="0"/>
              <a:t>26</a:t>
            </a:r>
            <a:r>
              <a:rPr lang="en-US" dirty="0"/>
              <a:t>(3), 1627–1647. </a:t>
            </a:r>
            <a:r>
              <a:rPr lang="en-US" dirty="0">
                <a:hlinkClick r:id="rId4"/>
              </a:rPr>
              <a:t>https://doi.org/10.1177/14614448221075774</a:t>
            </a:r>
            <a:endParaRPr lang="en-US" dirty="0"/>
          </a:p>
          <a:p>
            <a:r>
              <a:rPr lang="en-US" dirty="0"/>
              <a:t>Government or nonprofit data</a:t>
            </a:r>
          </a:p>
          <a:p>
            <a:r>
              <a:rPr lang="en-US" dirty="0"/>
              <a:t>Open datasets from unexpected places (e.g., real estate, transportation, Google Street View)</a:t>
            </a:r>
          </a:p>
        </p:txBody>
      </p:sp>
    </p:spTree>
    <p:extLst>
      <p:ext uri="{BB962C8B-B14F-4D97-AF65-F5344CB8AC3E}">
        <p14:creationId xmlns:p14="http://schemas.microsoft.com/office/powerpoint/2010/main" val="316843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8E679-E562-FC19-A0E5-EA25ED0D3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2B4F4B-9A36-DB98-8DDB-47068DA02E01}"/>
              </a:ext>
            </a:extLst>
          </p:cNvPr>
          <p:cNvSpPr>
            <a:spLocks noGrp="1"/>
          </p:cNvSpPr>
          <p:nvPr>
            <p:ph type="title"/>
          </p:nvPr>
        </p:nvSpPr>
        <p:spPr/>
        <p:txBody>
          <a:bodyPr/>
          <a:lstStyle/>
          <a:p>
            <a:r>
              <a:rPr lang="en-US" dirty="0"/>
              <a:t>Presentation: Park et al. (2023)</a:t>
            </a:r>
          </a:p>
        </p:txBody>
      </p:sp>
      <p:sp>
        <p:nvSpPr>
          <p:cNvPr id="3" name="Content Placeholder 2">
            <a:extLst>
              <a:ext uri="{FF2B5EF4-FFF2-40B4-BE49-F238E27FC236}">
                <a16:creationId xmlns:a16="http://schemas.microsoft.com/office/drawing/2014/main" id="{3832B829-C49C-7EF0-2A7F-7BDAE9608F2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39841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Learning Goals</a:t>
            </a:r>
          </a:p>
        </p:txBody>
      </p:sp>
      <p:sp>
        <p:nvSpPr>
          <p:cNvPr id="3" name="Content Placeholder 2"/>
          <p:cNvSpPr>
            <a:spLocks noGrp="1"/>
          </p:cNvSpPr>
          <p:nvPr>
            <p:ph idx="1"/>
          </p:nvPr>
        </p:nvSpPr>
        <p:spPr/>
        <p:txBody>
          <a:bodyPr/>
          <a:lstStyle/>
          <a:p>
            <a:r>
              <a:rPr lang="en-US" dirty="0"/>
              <a:t>Understand behavioral trace data</a:t>
            </a:r>
          </a:p>
          <a:p>
            <a:r>
              <a:rPr lang="en-US" dirty="0"/>
              <a:t>Overview of prior-decade data collection methods (API)</a:t>
            </a:r>
          </a:p>
          <a:p>
            <a:r>
              <a:rPr lang="en-US" dirty="0"/>
              <a:t>Post-API era: Scraping, data donation, collaboration, audit, etc.</a:t>
            </a:r>
          </a:p>
          <a:p>
            <a:r>
              <a:rPr lang="en-US" dirty="0"/>
              <a:t>Discuss data ethics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B9FFC-79DE-3601-33FC-E9B7D82F8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811A6-766D-836C-1DFE-B1A3700F8CB0}"/>
              </a:ext>
            </a:extLst>
          </p:cNvPr>
          <p:cNvSpPr>
            <a:spLocks noGrp="1"/>
          </p:cNvSpPr>
          <p:nvPr>
            <p:ph type="title"/>
          </p:nvPr>
        </p:nvSpPr>
        <p:spPr/>
        <p:txBody>
          <a:bodyPr/>
          <a:lstStyle/>
          <a:p>
            <a:r>
              <a:rPr lang="en-US" dirty="0"/>
              <a:t>User-Centric Behavioral Tracking</a:t>
            </a:r>
          </a:p>
        </p:txBody>
      </p:sp>
      <p:sp>
        <p:nvSpPr>
          <p:cNvPr id="3" name="Content Placeholder 2">
            <a:extLst>
              <a:ext uri="{FF2B5EF4-FFF2-40B4-BE49-F238E27FC236}">
                <a16:creationId xmlns:a16="http://schemas.microsoft.com/office/drawing/2014/main" id="{B7113417-0FB4-0008-D5C8-C21EE6CD5D0D}"/>
              </a:ext>
            </a:extLst>
          </p:cNvPr>
          <p:cNvSpPr>
            <a:spLocks noGrp="1"/>
          </p:cNvSpPr>
          <p:nvPr>
            <p:ph idx="1"/>
          </p:nvPr>
        </p:nvSpPr>
        <p:spPr/>
        <p:txBody>
          <a:bodyPr/>
          <a:lstStyle/>
          <a:p>
            <a:r>
              <a:rPr lang="en-US" dirty="0"/>
              <a:t>What if users are your best data collectors?</a:t>
            </a:r>
          </a:p>
          <a:p>
            <a:r>
              <a:rPr lang="en-US" dirty="0"/>
              <a:t>Shift focus from platform-provided data to </a:t>
            </a:r>
            <a:r>
              <a:rPr lang="en-US" i="1" dirty="0"/>
              <a:t>user-contributed</a:t>
            </a:r>
            <a:r>
              <a:rPr lang="en-US" dirty="0"/>
              <a:t> data: “If platforms won’t give you the data, work with users who already have it”</a:t>
            </a:r>
          </a:p>
          <a:p>
            <a:pPr lvl="1"/>
            <a:r>
              <a:rPr lang="en-US" dirty="0"/>
              <a:t>Data Donation</a:t>
            </a:r>
          </a:p>
          <a:p>
            <a:pPr lvl="2"/>
            <a:r>
              <a:rPr lang="en-US" dirty="0"/>
              <a:t>Participants manually export and donate their platform activity data (e.g., Facebook “Download Your Data” or Google Takeout)</a:t>
            </a:r>
          </a:p>
          <a:p>
            <a:pPr lvl="1"/>
            <a:r>
              <a:rPr lang="en-US" dirty="0"/>
              <a:t>Screen Tracking</a:t>
            </a:r>
          </a:p>
          <a:p>
            <a:pPr lvl="2"/>
            <a:r>
              <a:rPr lang="en-US" dirty="0"/>
              <a:t>Software logs user interaction in real time (e.g., apps, </a:t>
            </a:r>
            <a:r>
              <a:rPr lang="en-US" dirty="0" err="1"/>
              <a:t>screenomics</a:t>
            </a:r>
            <a:r>
              <a:rPr lang="en-US" dirty="0"/>
              <a:t>)</a:t>
            </a:r>
          </a:p>
          <a:p>
            <a:pPr lvl="1"/>
            <a:r>
              <a:rPr lang="en-US" dirty="0"/>
              <a:t>User-Centric Behavioral Tracking</a:t>
            </a:r>
          </a:p>
          <a:p>
            <a:pPr lvl="2"/>
            <a:r>
              <a:rPr lang="en-US" dirty="0"/>
              <a:t>Usually involves recruiting users to install a new piece of software</a:t>
            </a:r>
          </a:p>
          <a:p>
            <a:r>
              <a:rPr lang="en-US" dirty="0"/>
              <a:t>Issues/disadvantages?</a:t>
            </a:r>
          </a:p>
        </p:txBody>
      </p:sp>
    </p:spTree>
    <p:extLst>
      <p:ext uri="{BB962C8B-B14F-4D97-AF65-F5344CB8AC3E}">
        <p14:creationId xmlns:p14="http://schemas.microsoft.com/office/powerpoint/2010/main" val="1022143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C75EA-076B-8153-C342-D6741A06A4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0992F1-4488-5691-6145-045BBFDA121C}"/>
              </a:ext>
            </a:extLst>
          </p:cNvPr>
          <p:cNvSpPr>
            <a:spLocks noGrp="1"/>
          </p:cNvSpPr>
          <p:nvPr>
            <p:ph type="title"/>
          </p:nvPr>
        </p:nvSpPr>
        <p:spPr/>
        <p:txBody>
          <a:bodyPr/>
          <a:lstStyle/>
          <a:p>
            <a:r>
              <a:rPr lang="en-US" dirty="0"/>
              <a:t>Presentation: Robertson et al. (2023)</a:t>
            </a:r>
          </a:p>
        </p:txBody>
      </p:sp>
      <p:sp>
        <p:nvSpPr>
          <p:cNvPr id="3" name="Content Placeholder 2">
            <a:extLst>
              <a:ext uri="{FF2B5EF4-FFF2-40B4-BE49-F238E27FC236}">
                <a16:creationId xmlns:a16="http://schemas.microsoft.com/office/drawing/2014/main" id="{E05887AC-C9E2-BCED-C416-B8B394FCDE1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20904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Lab Preview</a:t>
            </a:r>
          </a:p>
        </p:txBody>
      </p:sp>
      <p:sp>
        <p:nvSpPr>
          <p:cNvPr id="3" name="Content Placeholder 2"/>
          <p:cNvSpPr>
            <a:spLocks noGrp="1"/>
          </p:cNvSpPr>
          <p:nvPr>
            <p:ph idx="1"/>
          </p:nvPr>
        </p:nvSpPr>
        <p:spPr>
          <a:xfrm>
            <a:off x="628650" y="1825624"/>
            <a:ext cx="7886700" cy="5032375"/>
          </a:xfrm>
        </p:spPr>
        <p:txBody>
          <a:bodyPr>
            <a:normAutofit fontScale="85000" lnSpcReduction="20000"/>
          </a:bodyPr>
          <a:lstStyle/>
          <a:p>
            <a:r>
              <a:rPr lang="en-US" b="1" dirty="0"/>
              <a:t>Web Scraping</a:t>
            </a:r>
            <a:endParaRPr lang="en-US" dirty="0"/>
          </a:p>
          <a:p>
            <a:pPr lvl="1"/>
            <a:r>
              <a:rPr lang="en-US" dirty="0"/>
              <a:t>Basic</a:t>
            </a:r>
          </a:p>
          <a:p>
            <a:pPr lvl="1"/>
            <a:r>
              <a:rPr lang="en-US" dirty="0"/>
              <a:t>Advanced</a:t>
            </a:r>
          </a:p>
          <a:p>
            <a:r>
              <a:rPr lang="en-US" b="1" dirty="0"/>
              <a:t>YouTube API</a:t>
            </a:r>
          </a:p>
          <a:p>
            <a:r>
              <a:rPr lang="en-US" b="1" dirty="0"/>
              <a:t>Reddit</a:t>
            </a:r>
            <a:r>
              <a:rPr lang="en-US" dirty="0"/>
              <a:t> – try out when API goes back online</a:t>
            </a:r>
          </a:p>
          <a:p>
            <a:r>
              <a:rPr lang="en-US" b="1" dirty="0"/>
              <a:t>TikTok API</a:t>
            </a:r>
            <a:r>
              <a:rPr lang="en-US" dirty="0"/>
              <a:t> – Apply and hope for the best</a:t>
            </a:r>
          </a:p>
          <a:p>
            <a:endParaRPr lang="en-US" dirty="0"/>
          </a:p>
          <a:p>
            <a:r>
              <a:rPr lang="en-US" b="1" dirty="0"/>
              <a:t>Preparing for next week:</a:t>
            </a:r>
          </a:p>
          <a:p>
            <a:pPr lvl="1"/>
            <a:r>
              <a:rPr lang="en-US" dirty="0"/>
              <a:t>Sign up for Face++ API: </a:t>
            </a:r>
            <a:r>
              <a:rPr lang="en-US" dirty="0">
                <a:hlinkClick r:id="rId2"/>
              </a:rPr>
              <a:t>https://www.faceplusplus.com</a:t>
            </a:r>
            <a:endParaRPr lang="en-US" dirty="0"/>
          </a:p>
          <a:p>
            <a:pPr lvl="2"/>
            <a:r>
              <a:rPr lang="en-US" dirty="0"/>
              <a:t>Just sign up for the free API; you should not be required to pay</a:t>
            </a:r>
          </a:p>
          <a:p>
            <a:pPr lvl="2"/>
            <a:r>
              <a:rPr lang="en-US" dirty="0"/>
              <a:t>Once signed up, go to </a:t>
            </a:r>
            <a:r>
              <a:rPr lang="en-US" dirty="0">
                <a:hlinkClick r:id="rId3"/>
              </a:rPr>
              <a:t>https://console.faceplusplus.com/dashboard</a:t>
            </a:r>
            <a:endParaRPr lang="en-US" dirty="0"/>
          </a:p>
          <a:p>
            <a:pPr lvl="2"/>
            <a:r>
              <a:rPr lang="en-US" dirty="0"/>
              <a:t>Click “Apps” and then click “API Keys”</a:t>
            </a:r>
          </a:p>
          <a:p>
            <a:pPr lvl="1"/>
            <a:r>
              <a:rPr lang="en-US" dirty="0"/>
              <a:t>Sign up for OpenAI (GPT) API: </a:t>
            </a:r>
            <a:r>
              <a:rPr lang="en-US" dirty="0">
                <a:hlinkClick r:id="rId4"/>
              </a:rPr>
              <a:t>https://openai.com/api/</a:t>
            </a:r>
            <a:endParaRPr lang="en-US" dirty="0"/>
          </a:p>
          <a:p>
            <a:pPr lvl="2"/>
            <a:r>
              <a:rPr lang="en-US" dirty="0"/>
              <a:t>Go to Dashboard (top-right) and then click “API Keys”</a:t>
            </a:r>
          </a:p>
          <a:p>
            <a:pPr lvl="2"/>
            <a:r>
              <a:rPr lang="en-US" dirty="0"/>
              <a:t>The lab script may cost you $1 to run, but</a:t>
            </a:r>
          </a:p>
          <a:p>
            <a:pPr lvl="2"/>
            <a:r>
              <a:rPr lang="en-US" dirty="0"/>
              <a:t>Jiacheng will share her API with the class</a:t>
            </a:r>
          </a:p>
          <a:p>
            <a:pPr lvl="1"/>
            <a:endParaRPr lang="en-US" dirty="0"/>
          </a:p>
          <a:p>
            <a:r>
              <a:rPr lang="en-US" dirty="0"/>
              <a:t>Day 7’s Presentation</a:t>
            </a:r>
          </a:p>
          <a:p>
            <a:pPr lvl="1"/>
            <a:r>
              <a:rPr lang="en-US" dirty="0"/>
              <a:t>Gretchen Corcoran</a:t>
            </a:r>
          </a:p>
          <a:p>
            <a:pPr lvl="1"/>
            <a:r>
              <a:rPr lang="en-US" dirty="0"/>
              <a:t>Paulina Vergara</a:t>
            </a:r>
          </a:p>
          <a:p>
            <a:pPr lvl="1"/>
            <a:r>
              <a:rPr lang="en-US" dirty="0"/>
              <a:t>Jinny Zhang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E8EEE-B7B6-981B-90E5-6B68A8E64139}"/>
              </a:ext>
            </a:extLst>
          </p:cNvPr>
          <p:cNvSpPr>
            <a:spLocks noGrp="1"/>
          </p:cNvSpPr>
          <p:nvPr>
            <p:ph type="title"/>
          </p:nvPr>
        </p:nvSpPr>
        <p:spPr/>
        <p:txBody>
          <a:bodyPr/>
          <a:lstStyle/>
          <a:p>
            <a:r>
              <a:rPr lang="en-US" dirty="0"/>
              <a:t>A Paradigm Shift in Social Science</a:t>
            </a:r>
          </a:p>
        </p:txBody>
      </p:sp>
      <p:sp>
        <p:nvSpPr>
          <p:cNvPr id="3" name="Content Placeholder 2">
            <a:extLst>
              <a:ext uri="{FF2B5EF4-FFF2-40B4-BE49-F238E27FC236}">
                <a16:creationId xmlns:a16="http://schemas.microsoft.com/office/drawing/2014/main" id="{325FFB9B-CD2F-5488-8925-598CCD6650A6}"/>
              </a:ext>
            </a:extLst>
          </p:cNvPr>
          <p:cNvSpPr>
            <a:spLocks noGrp="1"/>
          </p:cNvSpPr>
          <p:nvPr>
            <p:ph idx="1"/>
          </p:nvPr>
        </p:nvSpPr>
        <p:spPr/>
        <p:txBody>
          <a:bodyPr/>
          <a:lstStyle/>
          <a:p>
            <a:r>
              <a:rPr lang="en-US" dirty="0"/>
              <a:t>From surveys and self-reports → behavioral traces and digital exhaust</a:t>
            </a:r>
          </a:p>
          <a:p>
            <a:r>
              <a:rPr lang="en-US" dirty="0"/>
              <a:t>Surveys: What people say they do</a:t>
            </a:r>
          </a:p>
          <a:p>
            <a:r>
              <a:rPr lang="en-US" dirty="0"/>
              <a:t>Traces: What people actually do</a:t>
            </a:r>
          </a:p>
          <a:p>
            <a:endParaRPr lang="en-US" dirty="0"/>
          </a:p>
          <a:p>
            <a:r>
              <a:rPr lang="en-US" b="1" dirty="0"/>
              <a:t>Both are biased</a:t>
            </a:r>
            <a:r>
              <a:rPr lang="en-US" dirty="0"/>
              <a:t>, but differently</a:t>
            </a:r>
          </a:p>
          <a:p>
            <a:r>
              <a:rPr lang="en-US" dirty="0"/>
              <a:t>Key advantage: Less filtered, less recall bias</a:t>
            </a:r>
          </a:p>
          <a:p>
            <a:r>
              <a:rPr lang="en-US" dirty="0"/>
              <a:t>Key risk: Less context, harder to interpret meaningfully</a:t>
            </a:r>
          </a:p>
        </p:txBody>
      </p:sp>
    </p:spTree>
    <p:extLst>
      <p:ext uri="{BB962C8B-B14F-4D97-AF65-F5344CB8AC3E}">
        <p14:creationId xmlns:p14="http://schemas.microsoft.com/office/powerpoint/2010/main" val="3383339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6B2F-73B5-F146-5EB7-ECE9B43A5DD1}"/>
              </a:ext>
            </a:extLst>
          </p:cNvPr>
          <p:cNvSpPr>
            <a:spLocks noGrp="1"/>
          </p:cNvSpPr>
          <p:nvPr>
            <p:ph type="title"/>
          </p:nvPr>
        </p:nvSpPr>
        <p:spPr/>
        <p:txBody>
          <a:bodyPr/>
          <a:lstStyle/>
          <a:p>
            <a:r>
              <a:rPr lang="en-US" dirty="0"/>
              <a:t>Behavioral Trace Data: Beyond Social Media</a:t>
            </a:r>
          </a:p>
        </p:txBody>
      </p:sp>
      <p:sp>
        <p:nvSpPr>
          <p:cNvPr id="3" name="Content Placeholder 2">
            <a:extLst>
              <a:ext uri="{FF2B5EF4-FFF2-40B4-BE49-F238E27FC236}">
                <a16:creationId xmlns:a16="http://schemas.microsoft.com/office/drawing/2014/main" id="{A4E53531-2CF5-9C1B-3DC0-8C217EE84829}"/>
              </a:ext>
            </a:extLst>
          </p:cNvPr>
          <p:cNvSpPr>
            <a:spLocks noGrp="1"/>
          </p:cNvSpPr>
          <p:nvPr>
            <p:ph idx="1"/>
          </p:nvPr>
        </p:nvSpPr>
        <p:spPr/>
        <p:txBody>
          <a:bodyPr/>
          <a:lstStyle/>
          <a:p>
            <a:r>
              <a:rPr lang="en-US" dirty="0"/>
              <a:t>First of all, we should not equate </a:t>
            </a:r>
            <a:r>
              <a:rPr lang="en-US" b="1" dirty="0"/>
              <a:t>behavioral trace </a:t>
            </a:r>
            <a:r>
              <a:rPr lang="en-US" dirty="0"/>
              <a:t>to </a:t>
            </a:r>
            <a:r>
              <a:rPr lang="en-US" b="1" dirty="0"/>
              <a:t>online behavioral trace </a:t>
            </a:r>
            <a:r>
              <a:rPr lang="en-US" dirty="0"/>
              <a:t>or</a:t>
            </a:r>
            <a:r>
              <a:rPr lang="en-US" b="1" dirty="0"/>
              <a:t> online social media behavioral trace</a:t>
            </a:r>
          </a:p>
          <a:p>
            <a:r>
              <a:rPr lang="en-US" dirty="0"/>
              <a:t>Online social media activity ≠ entire digital life ≠ entire life</a:t>
            </a:r>
          </a:p>
          <a:p>
            <a:endParaRPr lang="en-US" dirty="0"/>
          </a:p>
          <a:p>
            <a:r>
              <a:rPr lang="en-US" dirty="0"/>
              <a:t>Browsing logs</a:t>
            </a:r>
          </a:p>
          <a:p>
            <a:r>
              <a:rPr lang="en-US" dirty="0"/>
              <a:t>Search histories</a:t>
            </a:r>
          </a:p>
          <a:p>
            <a:r>
              <a:rPr lang="en-US" dirty="0"/>
              <a:t>Location &amp; mobility data (e.g., Google Maps)</a:t>
            </a:r>
          </a:p>
          <a:p>
            <a:r>
              <a:rPr lang="en-US" dirty="0"/>
              <a:t>Environmental imagery (e.g., Street View, satellite)</a:t>
            </a:r>
          </a:p>
          <a:p>
            <a:r>
              <a:rPr lang="en-US" dirty="0"/>
              <a:t>Wearables, app logs, e-commerce trails</a:t>
            </a:r>
          </a:p>
        </p:txBody>
      </p:sp>
    </p:spTree>
    <p:extLst>
      <p:ext uri="{BB962C8B-B14F-4D97-AF65-F5344CB8AC3E}">
        <p14:creationId xmlns:p14="http://schemas.microsoft.com/office/powerpoint/2010/main" val="3341858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9C15F-D58F-1957-2071-D8F722A36563}"/>
              </a:ext>
            </a:extLst>
          </p:cNvPr>
          <p:cNvSpPr>
            <a:spLocks noGrp="1"/>
          </p:cNvSpPr>
          <p:nvPr>
            <p:ph type="title"/>
          </p:nvPr>
        </p:nvSpPr>
        <p:spPr/>
        <p:txBody>
          <a:bodyPr/>
          <a:lstStyle/>
          <a:p>
            <a:r>
              <a:rPr lang="en-US" dirty="0"/>
              <a:t>Gebru et al. (2017): Google Street View</a:t>
            </a:r>
          </a:p>
        </p:txBody>
      </p:sp>
      <p:sp>
        <p:nvSpPr>
          <p:cNvPr id="3" name="Content Placeholder 2">
            <a:extLst>
              <a:ext uri="{FF2B5EF4-FFF2-40B4-BE49-F238E27FC236}">
                <a16:creationId xmlns:a16="http://schemas.microsoft.com/office/drawing/2014/main" id="{615E6150-70AA-CE49-595D-DDD930B1352A}"/>
              </a:ext>
            </a:extLst>
          </p:cNvPr>
          <p:cNvSpPr>
            <a:spLocks noGrp="1"/>
          </p:cNvSpPr>
          <p:nvPr>
            <p:ph idx="1"/>
          </p:nvPr>
        </p:nvSpPr>
        <p:spPr/>
        <p:txBody>
          <a:bodyPr/>
          <a:lstStyle/>
          <a:p>
            <a:r>
              <a:rPr lang="en-US" dirty="0"/>
              <a:t>RQ: Can we infer socioeconomic patterns from the environment people live in?</a:t>
            </a:r>
          </a:p>
          <a:p>
            <a:r>
              <a:rPr lang="en-US" dirty="0"/>
              <a:t>Analyzed 50 million Google Street View images across 200 U.S. cities.</a:t>
            </a:r>
          </a:p>
          <a:p>
            <a:r>
              <a:rPr lang="en-US" dirty="0"/>
              <a:t>Used deep learning to identify 22 million vehicles by make, model, and year.</a:t>
            </a:r>
          </a:p>
          <a:p>
            <a:r>
              <a:rPr lang="en-US" dirty="0"/>
              <a:t>Found strong correlations between vehicle types and:</a:t>
            </a:r>
          </a:p>
          <a:p>
            <a:pPr lvl="1"/>
            <a:r>
              <a:rPr lang="en-US" dirty="0"/>
              <a:t>Income levels</a:t>
            </a:r>
          </a:p>
          <a:p>
            <a:pPr lvl="1"/>
            <a:r>
              <a:rPr lang="en-US" dirty="0"/>
              <a:t>Educational attainment</a:t>
            </a:r>
          </a:p>
          <a:p>
            <a:pPr lvl="1"/>
            <a:r>
              <a:rPr lang="en-US" dirty="0"/>
              <a:t>Racial composition</a:t>
            </a:r>
          </a:p>
          <a:p>
            <a:pPr lvl="1"/>
            <a:r>
              <a:rPr lang="en-US" dirty="0"/>
              <a:t>Voting patterns:</a:t>
            </a:r>
          </a:p>
          <a:p>
            <a:pPr lvl="2"/>
            <a:r>
              <a:rPr lang="en-US" dirty="0"/>
              <a:t>More sedans → likely Democratic; More pickups → likely Republican</a:t>
            </a:r>
          </a:p>
        </p:txBody>
      </p:sp>
    </p:spTree>
    <p:extLst>
      <p:ext uri="{BB962C8B-B14F-4D97-AF65-F5344CB8AC3E}">
        <p14:creationId xmlns:p14="http://schemas.microsoft.com/office/powerpoint/2010/main" val="783700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12520-9DC7-0979-F5C1-4BFC3636AD6D}"/>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66B5B4B-9C2F-9342-1B61-31E0AD68B393}"/>
              </a:ext>
            </a:extLst>
          </p:cNvPr>
          <p:cNvPicPr>
            <a:picLocks noChangeAspect="1"/>
          </p:cNvPicPr>
          <p:nvPr/>
        </p:nvPicPr>
        <p:blipFill>
          <a:blip r:embed="rId3"/>
          <a:stretch>
            <a:fillRect/>
          </a:stretch>
        </p:blipFill>
        <p:spPr>
          <a:xfrm>
            <a:off x="837000" y="0"/>
            <a:ext cx="7470000" cy="6858000"/>
          </a:xfrm>
          <a:prstGeom prst="rect">
            <a:avLst/>
          </a:prstGeom>
        </p:spPr>
      </p:pic>
    </p:spTree>
    <p:extLst>
      <p:ext uri="{BB962C8B-B14F-4D97-AF65-F5344CB8AC3E}">
        <p14:creationId xmlns:p14="http://schemas.microsoft.com/office/powerpoint/2010/main" val="243079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726E4-5346-C6C3-0F01-25CA814E2D1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6C38DB5-CCA1-5DFC-A82F-6FB7DB8FE140}"/>
              </a:ext>
            </a:extLst>
          </p:cNvPr>
          <p:cNvPicPr>
            <a:picLocks noChangeAspect="1"/>
          </p:cNvPicPr>
          <p:nvPr/>
        </p:nvPicPr>
        <p:blipFill>
          <a:blip r:embed="rId3"/>
          <a:stretch>
            <a:fillRect/>
          </a:stretch>
        </p:blipFill>
        <p:spPr>
          <a:xfrm>
            <a:off x="914984" y="0"/>
            <a:ext cx="7314031" cy="6858000"/>
          </a:xfrm>
          <a:prstGeom prst="rect">
            <a:avLst/>
          </a:prstGeom>
        </p:spPr>
      </p:pic>
    </p:spTree>
    <p:extLst>
      <p:ext uri="{BB962C8B-B14F-4D97-AF65-F5344CB8AC3E}">
        <p14:creationId xmlns:p14="http://schemas.microsoft.com/office/powerpoint/2010/main" val="1967295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9DBF9-7870-2066-FA5F-8C75E34E9F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5E03F41-5C0A-6872-D5E2-B549C867E7C2}"/>
              </a:ext>
            </a:extLst>
          </p:cNvPr>
          <p:cNvPicPr>
            <a:picLocks noChangeAspect="1"/>
          </p:cNvPicPr>
          <p:nvPr/>
        </p:nvPicPr>
        <p:blipFill>
          <a:blip r:embed="rId3"/>
          <a:stretch>
            <a:fillRect/>
          </a:stretch>
        </p:blipFill>
        <p:spPr>
          <a:xfrm>
            <a:off x="1775791" y="0"/>
            <a:ext cx="5592417" cy="6858000"/>
          </a:xfrm>
          <a:prstGeom prst="rect">
            <a:avLst/>
          </a:prstGeom>
        </p:spPr>
      </p:pic>
    </p:spTree>
    <p:extLst>
      <p:ext uri="{BB962C8B-B14F-4D97-AF65-F5344CB8AC3E}">
        <p14:creationId xmlns:p14="http://schemas.microsoft.com/office/powerpoint/2010/main" val="2860458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5249</TotalTime>
  <Words>3447</Words>
  <Application>Microsoft Macintosh PowerPoint</Application>
  <PresentationFormat>On-screen Show (4:3)</PresentationFormat>
  <Paragraphs>271</Paragraphs>
  <Slides>32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Aptos</vt:lpstr>
      <vt:lpstr>Aptos Display</vt:lpstr>
      <vt:lpstr>Arial</vt:lpstr>
      <vt:lpstr>Office Theme</vt:lpstr>
      <vt:lpstr>Day 5 - The Web, Computational Infrastructure, and Innovative Datasets</vt:lpstr>
      <vt:lpstr>Group</vt:lpstr>
      <vt:lpstr>Learning Goals</vt:lpstr>
      <vt:lpstr>A Paradigm Shift in Social Science</vt:lpstr>
      <vt:lpstr>Behavioral Trace Data: Beyond Social Media</vt:lpstr>
      <vt:lpstr>Gebru et al. (2017): Google Street View</vt:lpstr>
      <vt:lpstr>PowerPoint Presentation</vt:lpstr>
      <vt:lpstr>PowerPoint Presentation</vt:lpstr>
      <vt:lpstr>PowerPoint Presentation</vt:lpstr>
      <vt:lpstr>Althoff et al. (2017): Fitness Tracking</vt:lpstr>
      <vt:lpstr>PowerPoint Presentation</vt:lpstr>
      <vt:lpstr>PowerPoint Presentation</vt:lpstr>
      <vt:lpstr>PowerPoint Presentation</vt:lpstr>
      <vt:lpstr>The Golden Age of APIs: Then and Now</vt:lpstr>
      <vt:lpstr>Twitter API Now</vt:lpstr>
      <vt:lpstr>The Golden Age of APIs: Then and Now</vt:lpstr>
      <vt:lpstr>The Golden Age of APIs: Then and Now</vt:lpstr>
      <vt:lpstr>The Golden Age of APIs: Then and Now</vt:lpstr>
      <vt:lpstr>Freelon (2018): The post-API age</vt:lpstr>
      <vt:lpstr>Freelon (2018): The post-API age</vt:lpstr>
      <vt:lpstr>Freelon (2018): The post-API age</vt:lpstr>
      <vt:lpstr>Freelon (2018): The post-API age</vt:lpstr>
      <vt:lpstr>Freelon (2018): The post-API age</vt:lpstr>
      <vt:lpstr>Several Methodological Pivots</vt:lpstr>
      <vt:lpstr>Platform Auditing: Studying the Black Box</vt:lpstr>
      <vt:lpstr>Presentation: Haroon et al. (2023)</vt:lpstr>
      <vt:lpstr>Platform Auditing:  Audit Design as a Genre</vt:lpstr>
      <vt:lpstr>The Hunt for Innovative Data</vt:lpstr>
      <vt:lpstr>Presentation: Park et al. (2023)</vt:lpstr>
      <vt:lpstr>User-Centric Behavioral Tracking</vt:lpstr>
      <vt:lpstr>Presentation: Robertson et al. (2023)</vt:lpstr>
      <vt:lpstr>Lab Preview</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Alvin Zhou</cp:lastModifiedBy>
  <cp:revision>541</cp:revision>
  <dcterms:created xsi:type="dcterms:W3CDTF">2013-01-27T09:14:16Z</dcterms:created>
  <dcterms:modified xsi:type="dcterms:W3CDTF">2025-06-06T16:54:47Z</dcterms:modified>
  <cp:category/>
</cp:coreProperties>
</file>